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2"/>
  </p:notesMasterIdLst>
  <p:sldIdLst>
    <p:sldId id="256" r:id="rId2"/>
    <p:sldId id="258" r:id="rId3"/>
    <p:sldId id="259" r:id="rId4"/>
    <p:sldId id="261" r:id="rId5"/>
    <p:sldId id="283" r:id="rId6"/>
    <p:sldId id="280" r:id="rId7"/>
    <p:sldId id="274" r:id="rId8"/>
    <p:sldId id="281" r:id="rId9"/>
    <p:sldId id="279" r:id="rId10"/>
    <p:sldId id="28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22"/>
    <p:restoredTop sz="93156"/>
  </p:normalViewPr>
  <p:slideViewPr>
    <p:cSldViewPr snapToGrid="0" snapToObjects="1">
      <p:cViewPr varScale="1">
        <p:scale>
          <a:sx n="78" d="100"/>
          <a:sy n="78" d="100"/>
        </p:scale>
        <p:origin x="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F88A-8A99-E24E-A6E6-7FD7EC0CD37F}" type="datetimeFigureOut">
              <a:rPr lang="en-US" smtClean="0"/>
              <a:t>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B43C0-C5C1-6741-993C-1565D6488D8B}" type="slidenum">
              <a:rPr lang="en-US" smtClean="0"/>
              <a:t>‹#›</a:t>
            </a:fld>
            <a:endParaRPr lang="en-US"/>
          </a:p>
        </p:txBody>
      </p:sp>
    </p:spTree>
    <p:extLst>
      <p:ext uri="{BB962C8B-B14F-4D97-AF65-F5344CB8AC3E}">
        <p14:creationId xmlns:p14="http://schemas.microsoft.com/office/powerpoint/2010/main" val="50215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5</a:t>
            </a:fld>
            <a:endParaRPr lang="en-US"/>
          </a:p>
        </p:txBody>
      </p:sp>
    </p:spTree>
    <p:extLst>
      <p:ext uri="{BB962C8B-B14F-4D97-AF65-F5344CB8AC3E}">
        <p14:creationId xmlns:p14="http://schemas.microsoft.com/office/powerpoint/2010/main" val="2104047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6</a:t>
            </a:fld>
            <a:endParaRPr lang="en-US"/>
          </a:p>
        </p:txBody>
      </p:sp>
    </p:spTree>
    <p:extLst>
      <p:ext uri="{BB962C8B-B14F-4D97-AF65-F5344CB8AC3E}">
        <p14:creationId xmlns:p14="http://schemas.microsoft.com/office/powerpoint/2010/main" val="105758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7</a:t>
            </a:fld>
            <a:endParaRPr lang="en-US"/>
          </a:p>
        </p:txBody>
      </p:sp>
    </p:spTree>
    <p:extLst>
      <p:ext uri="{BB962C8B-B14F-4D97-AF65-F5344CB8AC3E}">
        <p14:creationId xmlns:p14="http://schemas.microsoft.com/office/powerpoint/2010/main" val="8823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8</a:t>
            </a:fld>
            <a:endParaRPr lang="en-US"/>
          </a:p>
        </p:txBody>
      </p:sp>
    </p:spTree>
    <p:extLst>
      <p:ext uri="{BB962C8B-B14F-4D97-AF65-F5344CB8AC3E}">
        <p14:creationId xmlns:p14="http://schemas.microsoft.com/office/powerpoint/2010/main" val="196679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9</a:t>
            </a:fld>
            <a:endParaRPr lang="en-US"/>
          </a:p>
        </p:txBody>
      </p:sp>
    </p:spTree>
    <p:extLst>
      <p:ext uri="{BB962C8B-B14F-4D97-AF65-F5344CB8AC3E}">
        <p14:creationId xmlns:p14="http://schemas.microsoft.com/office/powerpoint/2010/main" val="163618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10</a:t>
            </a:fld>
            <a:endParaRPr lang="en-US"/>
          </a:p>
        </p:txBody>
      </p:sp>
    </p:spTree>
    <p:extLst>
      <p:ext uri="{BB962C8B-B14F-4D97-AF65-F5344CB8AC3E}">
        <p14:creationId xmlns:p14="http://schemas.microsoft.com/office/powerpoint/2010/main" val="385922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2/9/18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2/9/18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2/9/18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2/9/18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tiff"/><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5" y="0"/>
            <a:ext cx="465429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0925" y="2255634"/>
            <a:ext cx="3374137" cy="851919"/>
          </a:xfrm>
          <a:prstGeom prst="rect">
            <a:avLst/>
          </a:prstGeom>
        </p:spPr>
      </p:pic>
      <p:sp>
        <p:nvSpPr>
          <p:cNvPr id="2" name="Title 1"/>
          <p:cNvSpPr>
            <a:spLocks noGrp="1"/>
          </p:cNvSpPr>
          <p:nvPr>
            <p:ph type="ctrTitle"/>
          </p:nvPr>
        </p:nvSpPr>
        <p:spPr>
          <a:xfrm>
            <a:off x="5458970" y="2386744"/>
            <a:ext cx="5928358" cy="1645920"/>
          </a:xfrm>
        </p:spPr>
        <p:txBody>
          <a:bodyPr>
            <a:normAutofit/>
          </a:bodyPr>
          <a:lstStyle/>
          <a:p>
            <a:r>
              <a:rPr lang="en-US" dirty="0"/>
              <a:t>AOLME Curriculum</a:t>
            </a:r>
            <a:br>
              <a:rPr lang="en-US" dirty="0"/>
            </a:br>
            <a:r>
              <a:rPr lang="en-US" sz="1600" dirty="0"/>
              <a:t>SESSION 3</a:t>
            </a:r>
          </a:p>
        </p:txBody>
      </p:sp>
      <p:sp>
        <p:nvSpPr>
          <p:cNvPr id="6" name="Rectangle 115"/>
          <p:cNvSpPr>
            <a:spLocks noChangeArrowheads="1"/>
          </p:cNvSpPr>
          <p:nvPr/>
        </p:nvSpPr>
        <p:spPr bwMode="auto">
          <a:xfrm>
            <a:off x="4635142" y="6487072"/>
            <a:ext cx="75336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Tree>
    <p:extLst>
      <p:ext uri="{BB962C8B-B14F-4D97-AF65-F5344CB8AC3E}">
        <p14:creationId xmlns:p14="http://schemas.microsoft.com/office/powerpoint/2010/main" val="131098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5"/>
            <a:ext cx="0" cy="3667989"/>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13121" y="1832584"/>
            <a:ext cx="5153552" cy="1754326"/>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a:t>
            </a:r>
            <a:r>
              <a:rPr lang="en-US" dirty="0">
                <a:highlight>
                  <a:srgbClr val="FFFF00"/>
                </a:highlight>
              </a:rPr>
              <a:t>/home/pi/AOLME/Session2</a:t>
            </a:r>
            <a:endParaRPr lang="en-US" dirty="0"/>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AutoNum type="arabicPeriod"/>
            </a:pPr>
            <a:r>
              <a:rPr lang="en-US" dirty="0"/>
              <a:t>Raspberry Pi kit</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0815236" y="367394"/>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45775"/>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233306"/>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601518"/>
            <a:ext cx="6187854" cy="2862322"/>
          </a:xfrm>
          <a:prstGeom prst="rect">
            <a:avLst/>
          </a:prstGeom>
          <a:noFill/>
        </p:spPr>
        <p:txBody>
          <a:bodyPr wrap="square" rtlCol="0">
            <a:spAutoFit/>
          </a:bodyPr>
          <a:lstStyle/>
          <a:p>
            <a:pPr marL="360362" indent="-342900">
              <a:buAutoNum type="arabicPeriod"/>
            </a:pPr>
            <a:r>
              <a:rPr lang="en-US" dirty="0"/>
              <a:t>Have students reflect on how numbers cancel each other through inverse operations.</a:t>
            </a:r>
          </a:p>
          <a:p>
            <a:pPr marL="360362" indent="-342900">
              <a:buAutoNum type="arabicPeriod"/>
            </a:pPr>
            <a:r>
              <a:rPr lang="en-US" dirty="0"/>
              <a:t>Have them practice on paper getting rid of numbers to ’guess’ the number.</a:t>
            </a:r>
          </a:p>
          <a:p>
            <a:pPr marL="360362" indent="-342900">
              <a:buAutoNum type="arabicPeriod"/>
            </a:pPr>
            <a:r>
              <a:rPr lang="en-US" dirty="0"/>
              <a:t>Let students collaborate and have fun and encourage creativity and communication</a:t>
            </a:r>
          </a:p>
          <a:p>
            <a:pPr marL="360362" indent="-342900">
              <a:buAutoNum type="arabicPeriod"/>
            </a:pPr>
            <a:r>
              <a:rPr lang="en-US" dirty="0"/>
              <a:t>Try not to tell them, instead ask questions to prompt their thinking.</a:t>
            </a:r>
          </a:p>
          <a:p>
            <a:pPr marL="360362" indent="-342900">
              <a:buAutoNum type="arabicPeriod"/>
            </a:pPr>
            <a:r>
              <a:rPr lang="en-US" dirty="0"/>
              <a:t>Invite members from other teams to play the game of your team.</a:t>
            </a:r>
          </a:p>
        </p:txBody>
      </p:sp>
      <p:sp>
        <p:nvSpPr>
          <p:cNvPr id="12" name="Rectangle 11"/>
          <p:cNvSpPr/>
          <p:nvPr/>
        </p:nvSpPr>
        <p:spPr>
          <a:xfrm>
            <a:off x="704327" y="357076"/>
            <a:ext cx="10977569" cy="646331"/>
          </a:xfrm>
          <a:prstGeom prst="rect">
            <a:avLst/>
          </a:prstGeom>
        </p:spPr>
        <p:txBody>
          <a:bodyPr wrap="square">
            <a:spAutoFit/>
          </a:bodyPr>
          <a:lstStyle/>
          <a:p>
            <a:r>
              <a:rPr lang="en-US" sz="3600" b="1" dirty="0"/>
              <a:t>3.3. Moving AOLME Sprite with Python IDLE </a:t>
            </a:r>
            <a:endParaRPr lang="en-US" sz="3600" dirty="0"/>
          </a:p>
        </p:txBody>
      </p:sp>
      <p:sp>
        <p:nvSpPr>
          <p:cNvPr id="2" name="Rectangle 1">
            <a:extLst>
              <a:ext uri="{FF2B5EF4-FFF2-40B4-BE49-F238E27FC236}">
                <a16:creationId xmlns:a16="http://schemas.microsoft.com/office/drawing/2014/main" id="{4766689A-B8A8-3B41-B725-F654AB746E46}"/>
              </a:ext>
            </a:extLst>
          </p:cNvPr>
          <p:cNvSpPr/>
          <p:nvPr/>
        </p:nvSpPr>
        <p:spPr>
          <a:xfrm>
            <a:off x="2857676" y="5719705"/>
            <a:ext cx="7689622" cy="369332"/>
          </a:xfrm>
          <a:prstGeom prst="rect">
            <a:avLst/>
          </a:prstGeom>
        </p:spPr>
        <p:txBody>
          <a:bodyPr wrap="square">
            <a:spAutoFit/>
          </a:bodyPr>
          <a:lstStyle/>
          <a:p>
            <a:pPr lvl="0"/>
            <a:r>
              <a:rPr lang="en-US" b="1" dirty="0"/>
              <a:t>Activity 3 Goal: </a:t>
            </a:r>
            <a:r>
              <a:rPr lang="en-US" dirty="0"/>
              <a:t>Program a number guessing game using Python.</a:t>
            </a:r>
          </a:p>
        </p:txBody>
      </p:sp>
      <p:sp>
        <p:nvSpPr>
          <p:cNvPr id="14" name="Rectangle 13">
            <a:extLst>
              <a:ext uri="{FF2B5EF4-FFF2-40B4-BE49-F238E27FC236}">
                <a16:creationId xmlns:a16="http://schemas.microsoft.com/office/drawing/2014/main" id="{E6A90184-0F16-EB4A-99CB-6EF95A70951F}"/>
              </a:ext>
            </a:extLst>
          </p:cNvPr>
          <p:cNvSpPr/>
          <p:nvPr/>
        </p:nvSpPr>
        <p:spPr>
          <a:xfrm>
            <a:off x="349727" y="3499146"/>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Evaluate how did the team roles work?</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4143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PaintBrush/>
                    </a14:imgEffect>
                  </a14:imgLayer>
                </a14:imgProps>
              </a:ext>
            </a:extLst>
          </a:blip>
          <a:srcRect/>
          <a:stretch/>
        </p:blipFill>
        <p:spPr bwMode="auto">
          <a:xfrm>
            <a:off x="27941" y="0"/>
            <a:ext cx="1812472" cy="2155104"/>
          </a:xfrm>
          <a:prstGeom prst="rect">
            <a:avLst/>
          </a:prstGeom>
          <a:noFill/>
          <a:ln w="31750" cap="sq">
            <a:noFill/>
            <a:miter lim="800000"/>
          </a:ln>
        </p:spPr>
      </p:pic>
      <p:sp>
        <p:nvSpPr>
          <p:cNvPr id="2" name="Title 1"/>
          <p:cNvSpPr>
            <a:spLocks noGrp="1"/>
          </p:cNvSpPr>
          <p:nvPr>
            <p:ph type="title"/>
          </p:nvPr>
        </p:nvSpPr>
        <p:spPr>
          <a:xfrm>
            <a:off x="2641601" y="329304"/>
            <a:ext cx="7220856" cy="895338"/>
          </a:xfrm>
        </p:spPr>
        <p:txBody>
          <a:bodyPr>
            <a:normAutofit/>
          </a:bodyPr>
          <a:lstStyle/>
          <a:p>
            <a:r>
              <a:rPr lang="en-US" dirty="0"/>
              <a:t>Level 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75884263"/>
              </p:ext>
            </p:extLst>
          </p:nvPr>
        </p:nvGraphicFramePr>
        <p:xfrm>
          <a:off x="482599" y="1347884"/>
          <a:ext cx="10441214" cy="5401755"/>
        </p:xfrm>
        <a:graphic>
          <a:graphicData uri="http://schemas.openxmlformats.org/drawingml/2006/table">
            <a:tbl>
              <a:tblPr>
                <a:tableStyleId>{5C22544A-7EE6-4342-B048-85BDC9FD1C3A}</a:tableStyleId>
              </a:tblPr>
              <a:tblGrid>
                <a:gridCol w="10441214">
                  <a:extLst>
                    <a:ext uri="{9D8B030D-6E8A-4147-A177-3AD203B41FA5}">
                      <a16:colId xmlns:a16="http://schemas.microsoft.com/office/drawing/2014/main" val="20000"/>
                    </a:ext>
                  </a:extLst>
                </a:gridCol>
              </a:tblGrid>
              <a:tr h="5188564">
                <a:tc>
                  <a:txBody>
                    <a:bodyPr/>
                    <a:lstStyle/>
                    <a:p>
                      <a:pPr marL="646113" marR="0" indent="-347663" algn="l">
                        <a:lnSpc>
                          <a:spcPct val="107000"/>
                        </a:lnSpc>
                        <a:spcBef>
                          <a:spcPts val="0"/>
                        </a:spcBef>
                        <a:spcAft>
                          <a:spcPts val="800"/>
                        </a:spcAft>
                        <a:buFont typeface="Arial" charset="0"/>
                        <a:buChar char="•"/>
                        <a:tabLst/>
                      </a:pPr>
                      <a:r>
                        <a:rPr lang="en-US" sz="2500" dirty="0">
                          <a:effectLst/>
                          <a:highlight>
                            <a:srgbClr val="FFFF00"/>
                          </a:highlight>
                        </a:rPr>
                        <a:t>SESSION 1: </a:t>
                      </a:r>
                      <a:r>
                        <a:rPr lang="en-US" sz="2500" b="1" i="1" dirty="0">
                          <a:effectLst/>
                          <a:highlight>
                            <a:srgbClr val="FFFF00"/>
                          </a:highlight>
                        </a:rPr>
                        <a:t>Basic of Raspberry PI and Linux-</a:t>
                      </a:r>
                      <a:r>
                        <a:rPr lang="en-US" sz="2500" b="0" i="1" dirty="0">
                          <a:effectLst/>
                          <a:highlight>
                            <a:srgbClr val="FFFF00"/>
                          </a:highlight>
                        </a:rPr>
                        <a:t>(motivational overview</a:t>
                      </a:r>
                      <a:r>
                        <a:rPr lang="en-US" sz="2500" b="0" i="1" baseline="0" dirty="0">
                          <a:effectLst/>
                          <a:highlight>
                            <a:srgbClr val="FFFF00"/>
                          </a:highlight>
                        </a:rPr>
                        <a:t> of projects-images, ls, cd)</a:t>
                      </a:r>
                      <a:endParaRPr lang="en-US" sz="2500" b="0" i="1" dirty="0">
                        <a:effectLst/>
                        <a:highlight>
                          <a:srgbClr val="FFFF00"/>
                        </a:highlight>
                      </a:endParaRPr>
                    </a:p>
                    <a:p>
                      <a:pPr marL="646113" marR="0" indent="-347663" algn="l">
                        <a:lnSpc>
                          <a:spcPct val="107000"/>
                        </a:lnSpc>
                        <a:spcBef>
                          <a:spcPts val="0"/>
                        </a:spcBef>
                        <a:spcAft>
                          <a:spcPts val="800"/>
                        </a:spcAft>
                        <a:buFont typeface="Arial" charset="0"/>
                        <a:buChar char="•"/>
                        <a:tabLst/>
                      </a:pPr>
                      <a:r>
                        <a:rPr lang="en-US" sz="2500" dirty="0">
                          <a:effectLst/>
                          <a:highlight>
                            <a:srgbClr val="FFFF00"/>
                          </a:highlight>
                        </a:rPr>
                        <a:t>SESSION 2: </a:t>
                      </a:r>
                      <a:r>
                        <a:rPr lang="en-US" sz="2500" b="1" i="1" dirty="0">
                          <a:effectLst/>
                          <a:highlight>
                            <a:srgbClr val="FFFF00"/>
                          </a:highlight>
                        </a:rPr>
                        <a:t>Introduction to Python Programming </a:t>
                      </a:r>
                      <a:r>
                        <a:rPr lang="en-US" sz="2500" b="0" i="1" dirty="0">
                          <a:effectLst/>
                          <a:highlight>
                            <a:srgbClr val="FFFF00"/>
                          </a:highlight>
                        </a:rPr>
                        <a:t>(print, algebra, strings)</a:t>
                      </a:r>
                    </a:p>
                    <a:p>
                      <a:pPr marL="700088" indent="-293688">
                        <a:buFont typeface="Arial" panose="020B0604020202020204" pitchFamily="34" charset="0"/>
                        <a:buChar char="•"/>
                        <a:tabLst/>
                      </a:pPr>
                      <a:r>
                        <a:rPr lang="en-US" sz="2500" dirty="0">
                          <a:effectLst/>
                          <a:highlight>
                            <a:srgbClr val="FFFF00"/>
                          </a:highlight>
                        </a:rPr>
                        <a:t>SESSION 3:  </a:t>
                      </a:r>
                      <a:r>
                        <a:rPr lang="en-US" sz="2500" b="1" i="1" dirty="0">
                          <a:effectLst/>
                          <a:highlight>
                            <a:srgbClr val="FFFF00"/>
                          </a:highlight>
                        </a:rPr>
                        <a:t>Algorithms: </a:t>
                      </a:r>
                      <a:r>
                        <a:rPr lang="en-US" sz="2500" b="1" i="1" kern="1200" dirty="0">
                          <a:solidFill>
                            <a:schemeClr val="dk1"/>
                          </a:solidFill>
                          <a:effectLst/>
                          <a:highlight>
                            <a:srgbClr val="FFFF00"/>
                          </a:highlight>
                          <a:latin typeface="+mn-lt"/>
                          <a:ea typeface="+mn-ea"/>
                          <a:cs typeface="+mn-cs"/>
                        </a:rPr>
                        <a:t>Loops, Conditionals, and Sequential Thinking </a:t>
                      </a:r>
                      <a:r>
                        <a:rPr lang="en-US" sz="2500" b="0" i="1" dirty="0">
                          <a:effectLst/>
                          <a:highlight>
                            <a:srgbClr val="FFFF00"/>
                          </a:highlight>
                        </a:rPr>
                        <a:t>(for and while loops, range commands, if statements,</a:t>
                      </a:r>
                      <a:r>
                        <a:rPr lang="en-US" sz="2500" b="0" i="1" baseline="0" dirty="0">
                          <a:effectLst/>
                          <a:highlight>
                            <a:srgbClr val="FFFF00"/>
                          </a:highlight>
                        </a:rPr>
                        <a:t> inequalities, sprite movement)</a:t>
                      </a:r>
                      <a:endParaRPr lang="en-US" sz="2500" b="0" i="1" dirty="0">
                        <a:effectLst/>
                        <a:highlight>
                          <a:srgbClr val="FFFF00"/>
                        </a:highligh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solidFill>
                            <a:schemeClr val="tx1"/>
                          </a:solidFill>
                          <a:effectLst/>
                        </a:rPr>
                        <a:t>SESSION 4:  </a:t>
                      </a:r>
                      <a:r>
                        <a:rPr lang="en-US" sz="2500" b="1" i="1" kern="1200" dirty="0">
                          <a:solidFill>
                            <a:schemeClr val="tx1"/>
                          </a:solidFill>
                          <a:effectLst/>
                          <a:latin typeface="+mn-lt"/>
                          <a:ea typeface="+mn-ea"/>
                          <a:cs typeface="+mn-cs"/>
                        </a:rPr>
                        <a:t>The Coordinate Plane and Black &amp; White Images in Python</a:t>
                      </a:r>
                      <a:endParaRPr lang="en-US" sz="2500" dirty="0">
                        <a:solidFill>
                          <a:schemeClr val="tx1"/>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5: </a:t>
                      </a:r>
                      <a:r>
                        <a:rPr lang="en-US" sz="2500" b="1" i="1" kern="1200" dirty="0">
                          <a:solidFill>
                            <a:schemeClr val="dk1"/>
                          </a:solidFill>
                          <a:effectLst/>
                          <a:latin typeface="+mn-lt"/>
                          <a:ea typeface="+mn-ea"/>
                          <a:cs typeface="+mn-cs"/>
                        </a:rPr>
                        <a:t>Binary and Hexadecimal number systems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6: </a:t>
                      </a:r>
                      <a:r>
                        <a:rPr lang="en-US" sz="2500" b="1" i="1" kern="1200" dirty="0">
                          <a:solidFill>
                            <a:schemeClr val="dk1"/>
                          </a:solidFill>
                          <a:effectLst/>
                          <a:latin typeface="+mn-lt"/>
                          <a:ea typeface="+mn-ea"/>
                          <a:cs typeface="+mn-cs"/>
                        </a:rPr>
                        <a:t>Images and Their Components (histograms)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7: </a:t>
                      </a:r>
                      <a:r>
                        <a:rPr lang="en-US" sz="2500" b="1" i="1" kern="1200" dirty="0">
                          <a:solidFill>
                            <a:schemeClr val="dk1"/>
                          </a:solidFill>
                          <a:effectLst/>
                          <a:latin typeface="+mn-lt"/>
                          <a:ea typeface="+mn-ea"/>
                          <a:cs typeface="+mn-cs"/>
                        </a:rPr>
                        <a:t>Creation of Images and Video</a:t>
                      </a:r>
                      <a:endParaRPr lang="en-US" sz="2500" dirty="0">
                        <a:effectLst/>
                      </a:endParaRPr>
                    </a:p>
                    <a:p>
                      <a:pPr marL="646113" marR="0" indent="-347663" algn="l">
                        <a:lnSpc>
                          <a:spcPct val="107000"/>
                        </a:lnSpc>
                        <a:spcBef>
                          <a:spcPts val="0"/>
                        </a:spcBef>
                        <a:spcAft>
                          <a:spcPts val="800"/>
                        </a:spcAft>
                        <a:buFont typeface="Arial" charset="0"/>
                        <a:buChar char="•"/>
                        <a:tabLst/>
                      </a:pPr>
                      <a:r>
                        <a:rPr lang="en-US" sz="2500" dirty="0">
                          <a:effectLst/>
                        </a:rPr>
                        <a:t>FINAL PROJECT:  VIDEO</a:t>
                      </a:r>
                      <a:endParaRPr lang="en-US" sz="2500" dirty="0">
                        <a:effectLst/>
                        <a:latin typeface="Calibri" charset="0"/>
                        <a:ea typeface="Calibri" charset="0"/>
                        <a:cs typeface="Times New Roman" charset="0"/>
                      </a:endParaRPr>
                    </a:p>
                  </a:txBody>
                  <a:tcPr marL="54803" marR="54803" marT="0" marB="0"/>
                </a:tc>
                <a:extLst>
                  <a:ext uri="{0D108BD9-81ED-4DB2-BD59-A6C34878D82A}">
                    <a16:rowId xmlns:a16="http://schemas.microsoft.com/office/drawing/2014/main" val="10000"/>
                  </a:ext>
                </a:extLst>
              </a:tr>
            </a:tbl>
          </a:graphicData>
        </a:graphic>
      </p:graphicFrame>
      <p:pic>
        <p:nvPicPr>
          <p:cNvPr id="4" name="Picture 3"/>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41528" y="4139565"/>
            <a:ext cx="1982285" cy="2269671"/>
          </a:xfrm>
          <a:prstGeom prst="rect">
            <a:avLst/>
          </a:prstGeom>
          <a:ln w="31750" cap="sq">
            <a:noFill/>
            <a:miter lim="800000"/>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117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888492"/>
            <a:ext cx="10468864" cy="1188720"/>
          </a:xfrm>
        </p:spPr>
        <p:txBody>
          <a:bodyPr>
            <a:normAutofit/>
          </a:bodyPr>
          <a:lstStyle/>
          <a:p>
            <a:r>
              <a:rPr lang="en-US" dirty="0"/>
              <a:t>Loops, Conditionals, &amp; Sequential Thinking</a:t>
            </a:r>
          </a:p>
        </p:txBody>
      </p:sp>
      <p:sp>
        <p:nvSpPr>
          <p:cNvPr id="3" name="Content Placeholder 2"/>
          <p:cNvSpPr>
            <a:spLocks noGrp="1"/>
          </p:cNvSpPr>
          <p:nvPr>
            <p:ph idx="1"/>
          </p:nvPr>
        </p:nvSpPr>
        <p:spPr>
          <a:xfrm>
            <a:off x="622299" y="2349501"/>
            <a:ext cx="11455401" cy="3784600"/>
          </a:xfrm>
        </p:spPr>
        <p:txBody>
          <a:bodyPr>
            <a:noAutofit/>
          </a:bodyPr>
          <a:lstStyle/>
          <a:p>
            <a:pPr marL="0" lvl="0" indent="0">
              <a:buNone/>
            </a:pPr>
            <a:r>
              <a:rPr lang="en-US" sz="3200" dirty="0"/>
              <a:t>OBJECTIVES:</a:t>
            </a:r>
          </a:p>
          <a:p>
            <a:pPr marL="514350" lvl="0" indent="-514350">
              <a:buFont typeface="+mj-lt"/>
              <a:buAutoNum type="arabicPeriod"/>
            </a:pPr>
            <a:r>
              <a:rPr lang="en-US" sz="3200" dirty="0"/>
              <a:t>Introduce students to the notion and relevance of loops, conditionals and sequential thinking in programming.</a:t>
            </a:r>
          </a:p>
          <a:p>
            <a:pPr marL="514350" lvl="0" indent="-514350">
              <a:buFont typeface="+mj-lt"/>
              <a:buAutoNum type="arabicPeriod"/>
            </a:pPr>
            <a:r>
              <a:rPr lang="en-US" sz="3200" dirty="0"/>
              <a:t>Understand the link between algorithms and mathematics. </a:t>
            </a:r>
          </a:p>
          <a:p>
            <a:pPr marL="514350" indent="-514350">
              <a:buFont typeface="+mj-lt"/>
              <a:buAutoNum type="arabicPeriod"/>
            </a:pPr>
            <a:r>
              <a:rPr lang="en-US" sz="3200" dirty="0"/>
              <a:t>Practice pseudocodes, loop control statements, and conditionals. </a:t>
            </a:r>
          </a:p>
        </p:txBody>
      </p:sp>
    </p:spTree>
    <p:extLst>
      <p:ext uri="{BB962C8B-B14F-4D97-AF65-F5344CB8AC3E}">
        <p14:creationId xmlns:p14="http://schemas.microsoft.com/office/powerpoint/2010/main" val="111294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ultado de imagen para black and white image pixel"/>
          <p:cNvPicPr/>
          <p:nvPr/>
        </p:nvPicPr>
        <p:blipFill rotWithShape="1">
          <a:blip r:embed="rId2">
            <a:extLst>
              <a:ext uri="{28A0092B-C50C-407E-A947-70E740481C1C}">
                <a14:useLocalDpi xmlns:a14="http://schemas.microsoft.com/office/drawing/2010/main"/>
              </a:ext>
            </a:extLst>
          </a:blip>
          <a:srcRect/>
          <a:stretch/>
        </p:blipFill>
        <p:spPr bwMode="auto">
          <a:xfrm>
            <a:off x="7064692" y="1670831"/>
            <a:ext cx="4159568" cy="3199667"/>
          </a:xfrm>
          <a:prstGeom prst="rect">
            <a:avLst/>
          </a:prstGeom>
          <a:noFill/>
        </p:spPr>
      </p:pic>
      <p:sp>
        <p:nvSpPr>
          <p:cNvPr id="2" name="Title 1"/>
          <p:cNvSpPr>
            <a:spLocks noGrp="1"/>
          </p:cNvSpPr>
          <p:nvPr>
            <p:ph type="title"/>
          </p:nvPr>
        </p:nvSpPr>
        <p:spPr>
          <a:xfrm>
            <a:off x="798511" y="904329"/>
            <a:ext cx="4475892" cy="992775"/>
          </a:xfrm>
          <a:solidFill>
            <a:srgbClr val="FFFFFF"/>
          </a:solidFill>
          <a:ln>
            <a:solidFill>
              <a:srgbClr val="404040"/>
            </a:solidFill>
          </a:ln>
        </p:spPr>
        <p:txBody>
          <a:bodyPr>
            <a:normAutofit/>
          </a:bodyPr>
          <a:lstStyle/>
          <a:p>
            <a:r>
              <a:rPr lang="en-US" dirty="0"/>
              <a:t>Selected ACTIVITIES</a:t>
            </a:r>
          </a:p>
        </p:txBody>
      </p:sp>
      <p:sp>
        <p:nvSpPr>
          <p:cNvPr id="3" name="Content Placeholder 2"/>
          <p:cNvSpPr>
            <a:spLocks noGrp="1"/>
          </p:cNvSpPr>
          <p:nvPr>
            <p:ph idx="1"/>
          </p:nvPr>
        </p:nvSpPr>
        <p:spPr>
          <a:xfrm>
            <a:off x="-130612" y="2532422"/>
            <a:ext cx="6203527" cy="3690259"/>
          </a:xfrm>
        </p:spPr>
        <p:txBody>
          <a:bodyPr>
            <a:noAutofit/>
          </a:bodyPr>
          <a:lstStyle/>
          <a:p>
            <a:pPr marL="747713" indent="-617538">
              <a:buFont typeface="+mj-lt"/>
              <a:buAutoNum type="arabicPeriod"/>
              <a:tabLst>
                <a:tab pos="455613" algn="l"/>
                <a:tab pos="911225" algn="l"/>
              </a:tabLst>
            </a:pPr>
            <a:r>
              <a:rPr lang="en-US" sz="2400" b="1" dirty="0"/>
              <a:t>1. Exploring Loops &amp;  Conditionals </a:t>
            </a:r>
          </a:p>
          <a:p>
            <a:pPr marL="747713" indent="-617538">
              <a:buFont typeface="+mj-lt"/>
              <a:buAutoNum type="arabicPeriod"/>
              <a:tabLst>
                <a:tab pos="455613" algn="l"/>
                <a:tab pos="911225" algn="l"/>
              </a:tabLst>
            </a:pPr>
            <a:r>
              <a:rPr lang="en-US" sz="2400" b="1" dirty="0"/>
              <a:t>2. Combining Loops &amp; Conditionals</a:t>
            </a:r>
          </a:p>
          <a:p>
            <a:pPr marL="747713" indent="-617538">
              <a:buFont typeface="+mj-lt"/>
              <a:buAutoNum type="arabicPeriod"/>
              <a:tabLst>
                <a:tab pos="455613" algn="l"/>
                <a:tab pos="911225" algn="l"/>
              </a:tabLst>
            </a:pPr>
            <a:r>
              <a:rPr lang="en-US" sz="2400" b="1" dirty="0"/>
              <a:t>3. Moving AOLME sprite w/ Python IDLE</a:t>
            </a:r>
            <a:endParaRPr lang="en-US" sz="2400" dirty="0">
              <a:solidFill>
                <a:srgbClr val="FFFFFF"/>
              </a:solidFill>
            </a:endParaRPr>
          </a:p>
        </p:txBody>
      </p:sp>
    </p:spTree>
    <p:extLst>
      <p:ext uri="{BB962C8B-B14F-4D97-AF65-F5344CB8AC3E}">
        <p14:creationId xmlns:p14="http://schemas.microsoft.com/office/powerpoint/2010/main" val="318565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37880" y="1312222"/>
            <a:ext cx="10929769" cy="4835686"/>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302102" y="232831"/>
            <a:ext cx="11788378" cy="646331"/>
          </a:xfrm>
          <a:prstGeom prst="rect">
            <a:avLst/>
          </a:prstGeom>
        </p:spPr>
        <p:txBody>
          <a:bodyPr wrap="square">
            <a:spAutoFit/>
          </a:bodyPr>
          <a:lstStyle/>
          <a:p>
            <a:r>
              <a:rPr lang="en-US" sz="3600" b="1" dirty="0"/>
              <a:t>3.1.  Using for Loops to Create Number Sequences</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0" y="1086293"/>
            <a:ext cx="6014733" cy="1938992"/>
          </a:xfrm>
          <a:prstGeom prst="rect">
            <a:avLst/>
          </a:prstGeom>
          <a:noFill/>
        </p:spPr>
        <p:txBody>
          <a:bodyPr wrap="square" rtlCol="0">
            <a:spAutoFit/>
          </a:bodyPr>
          <a:lstStyle/>
          <a:p>
            <a:pPr marL="360362" indent="-342900">
              <a:buAutoNum type="arabicPeriod"/>
            </a:pPr>
            <a:r>
              <a:rPr lang="en-US" sz="2000" dirty="0"/>
              <a:t>Access </a:t>
            </a:r>
            <a:r>
              <a:rPr lang="en-US" sz="2000" b="1" dirty="0" err="1"/>
              <a:t>Jupyter</a:t>
            </a:r>
            <a:r>
              <a:rPr lang="en-US" sz="2000" b="1" dirty="0"/>
              <a:t> </a:t>
            </a:r>
            <a:r>
              <a:rPr lang="en-US" sz="2000" dirty="0"/>
              <a:t>notebook through the terminal:       by typing in it:  </a:t>
            </a:r>
            <a:r>
              <a:rPr lang="en-US" sz="2000" dirty="0" err="1">
                <a:latin typeface="Courier New" panose="02070309020205020404" pitchFamily="49" charset="0"/>
                <a:cs typeface="Courier New" panose="02070309020205020404" pitchFamily="49" charset="0"/>
              </a:rPr>
              <a:t>jupyter</a:t>
            </a:r>
            <a:r>
              <a:rPr lang="en-US" sz="2000" dirty="0">
                <a:latin typeface="Courier New" panose="02070309020205020404" pitchFamily="49" charset="0"/>
                <a:cs typeface="Courier New" panose="02070309020205020404" pitchFamily="49" charset="0"/>
              </a:rPr>
              <a:t> notebook, </a:t>
            </a:r>
            <a:r>
              <a:rPr lang="en-US" sz="2000" dirty="0">
                <a:cs typeface="Courier New" panose="02070309020205020404" pitchFamily="49" charset="0"/>
              </a:rPr>
              <a:t>click enter</a:t>
            </a:r>
            <a:r>
              <a:rPr lang="en-US" sz="2000" dirty="0">
                <a:latin typeface="Courier New" panose="02070309020205020404" pitchFamily="49" charset="0"/>
                <a:cs typeface="Courier New" panose="02070309020205020404" pitchFamily="49" charset="0"/>
              </a:rPr>
              <a:t> </a:t>
            </a:r>
            <a:r>
              <a:rPr lang="en-US" sz="2000">
                <a:cs typeface="Courier New" panose="02070309020205020404" pitchFamily="49" charset="0"/>
              </a:rPr>
              <a:t>and navigate the </a:t>
            </a:r>
            <a:r>
              <a:rPr lang="en-US" sz="2000" dirty="0">
                <a:cs typeface="Courier New" panose="02070309020205020404" pitchFamily="49" charset="0"/>
              </a:rPr>
              <a:t>raspberry directory system as </a:t>
            </a:r>
            <a:r>
              <a:rPr lang="en-US" sz="2000">
                <a:cs typeface="Courier New" panose="02070309020205020404" pitchFamily="49" charset="0"/>
              </a:rPr>
              <a:t>follows:</a:t>
            </a:r>
            <a:r>
              <a:rPr lang="en-US" sz="2000" b="1"/>
              <a:t>      </a:t>
            </a:r>
            <a:r>
              <a:rPr lang="en-US" sz="2000" b="1" dirty="0"/>
              <a:t>/pi/AOLME/Session 3/</a:t>
            </a:r>
          </a:p>
          <a:p>
            <a:pPr marL="17462"/>
            <a:r>
              <a:rPr lang="en-US" sz="2000" dirty="0"/>
              <a:t>                 And open the file named: </a:t>
            </a:r>
            <a:r>
              <a:rPr lang="en-US" sz="2000" b="1" dirty="0"/>
              <a:t>Session 3-Loops</a:t>
            </a:r>
          </a:p>
          <a:p>
            <a:pPr marL="17462"/>
            <a:endParaRPr lang="en-US" sz="2000" dirty="0">
              <a:latin typeface="Courier New" panose="02070309020205020404" pitchFamily="49" charset="0"/>
              <a:cs typeface="Courier New" panose="02070309020205020404" pitchFamily="49" charset="0"/>
            </a:endParaRPr>
          </a:p>
        </p:txBody>
      </p:sp>
      <p:sp>
        <p:nvSpPr>
          <p:cNvPr id="33" name="TextBox 32"/>
          <p:cNvSpPr txBox="1"/>
          <p:nvPr/>
        </p:nvSpPr>
        <p:spPr>
          <a:xfrm>
            <a:off x="6014733" y="3794791"/>
            <a:ext cx="5921454" cy="1938992"/>
          </a:xfrm>
          <a:prstGeom prst="rect">
            <a:avLst/>
          </a:prstGeom>
          <a:noFill/>
        </p:spPr>
        <p:txBody>
          <a:bodyPr wrap="square" rtlCol="0">
            <a:spAutoFit/>
          </a:bodyPr>
          <a:lstStyle/>
          <a:p>
            <a:pPr marL="176213" indent="-176213"/>
            <a:r>
              <a:rPr lang="en-US" sz="2000" dirty="0"/>
              <a:t>4. </a:t>
            </a:r>
            <a:r>
              <a:rPr lang="en-US" sz="2000" b="1" dirty="0"/>
              <a:t>Discuss &amp; Write: </a:t>
            </a:r>
            <a:r>
              <a:rPr lang="en-US" sz="2000" dirty="0"/>
              <a:t>Based on the tasks you’ve done, discuss in your team: </a:t>
            </a:r>
            <a:r>
              <a:rPr lang="en-US" sz="2000" i="1" dirty="0"/>
              <a:t>What is a for loop?.</a:t>
            </a:r>
          </a:p>
          <a:p>
            <a:pPr marL="176213" indent="66675"/>
            <a:r>
              <a:rPr lang="en-US" sz="2000" i="1" dirty="0"/>
              <a:t>Analyze the for loop statement below that we used.  What parts of the statement could be changed and what parts of words </a:t>
            </a:r>
          </a:p>
          <a:p>
            <a:pPr marL="176213" indent="-176213" algn="r"/>
            <a:r>
              <a:rPr lang="en-US" sz="2000" b="1" dirty="0">
                <a:solidFill>
                  <a:srgbClr val="009051"/>
                </a:solidFill>
              </a:rPr>
              <a:t>for</a:t>
            </a:r>
            <a:r>
              <a:rPr lang="en-US" sz="2000" dirty="0"/>
              <a:t> </a:t>
            </a:r>
            <a:r>
              <a:rPr lang="en-US" sz="2000" dirty="0" err="1"/>
              <a:t>i</a:t>
            </a:r>
            <a:r>
              <a:rPr lang="en-US" sz="2000" dirty="0"/>
              <a:t> </a:t>
            </a:r>
            <a:r>
              <a:rPr lang="en-US" sz="2000" b="1" dirty="0">
                <a:solidFill>
                  <a:srgbClr val="009051"/>
                </a:solidFill>
              </a:rPr>
              <a:t>in</a:t>
            </a:r>
            <a:r>
              <a:rPr lang="en-US" sz="2000" dirty="0">
                <a:solidFill>
                  <a:srgbClr val="009051"/>
                </a:solidFill>
              </a:rPr>
              <a:t> range</a:t>
            </a:r>
            <a:r>
              <a:rPr lang="en-US" sz="2000" dirty="0"/>
              <a:t>(</a:t>
            </a:r>
            <a:r>
              <a:rPr lang="en-US" sz="2000" dirty="0" err="1"/>
              <a:t>start_i</a:t>
            </a:r>
            <a:r>
              <a:rPr lang="en-US" sz="2000" dirty="0"/>
              <a:t>, </a:t>
            </a:r>
            <a:r>
              <a:rPr lang="en-US" sz="2000" dirty="0" err="1"/>
              <a:t>stop_i</a:t>
            </a:r>
            <a:r>
              <a:rPr lang="en-US" sz="2000" dirty="0"/>
              <a:t>, </a:t>
            </a:r>
            <a:r>
              <a:rPr lang="en-US" sz="2000" dirty="0" err="1"/>
              <a:t>step_i</a:t>
            </a:r>
            <a:r>
              <a:rPr lang="en-US" sz="2000" dirty="0"/>
              <a:t>):</a:t>
            </a:r>
          </a:p>
        </p:txBody>
      </p:sp>
      <p:pic>
        <p:nvPicPr>
          <p:cNvPr id="62" name="Picture 6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93391" y="5655978"/>
            <a:ext cx="530653" cy="6287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4"/>
          <a:stretch>
            <a:fillRect/>
          </a:stretch>
        </p:blipFill>
        <p:spPr>
          <a:xfrm>
            <a:off x="6228874" y="5393292"/>
            <a:ext cx="1059445" cy="1012721"/>
          </a:xfrm>
          <a:prstGeom prst="rect">
            <a:avLst/>
          </a:prstGeom>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23"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6" name="TextBox 5">
            <a:extLst>
              <a:ext uri="{FF2B5EF4-FFF2-40B4-BE49-F238E27FC236}">
                <a16:creationId xmlns:a16="http://schemas.microsoft.com/office/drawing/2014/main" id="{91E094FE-C6DE-A946-B699-206D660D785B}"/>
              </a:ext>
            </a:extLst>
          </p:cNvPr>
          <p:cNvSpPr txBox="1"/>
          <p:nvPr/>
        </p:nvSpPr>
        <p:spPr>
          <a:xfrm>
            <a:off x="5969105" y="1088198"/>
            <a:ext cx="6121375" cy="1631216"/>
          </a:xfrm>
          <a:prstGeom prst="rect">
            <a:avLst/>
          </a:prstGeom>
          <a:noFill/>
          <a:ln>
            <a:noFill/>
          </a:ln>
        </p:spPr>
        <p:txBody>
          <a:bodyPr wrap="square" rtlCol="0">
            <a:spAutoFit/>
          </a:bodyPr>
          <a:lstStyle/>
          <a:p>
            <a:r>
              <a:rPr lang="en-US" sz="2000" dirty="0"/>
              <a:t>2. </a:t>
            </a:r>
            <a:r>
              <a:rPr lang="en-US" sz="2000" b="1" dirty="0"/>
              <a:t>Run &amp; Analyze:  </a:t>
            </a:r>
            <a:r>
              <a:rPr lang="en-US" sz="2000" dirty="0"/>
              <a:t>In CELLs A, B, and C there are some codes, pay attention to the codes in each cell and run them. What happens when you run         each CELL? When you change some of the numbers in the code and run it, what happens? </a:t>
            </a:r>
          </a:p>
        </p:txBody>
      </p:sp>
      <p:pic>
        <p:nvPicPr>
          <p:cNvPr id="37" name="Picture 36">
            <a:extLst>
              <a:ext uri="{FF2B5EF4-FFF2-40B4-BE49-F238E27FC236}">
                <a16:creationId xmlns:a16="http://schemas.microsoft.com/office/drawing/2014/main" id="{2A525FEE-679B-8940-9722-1E3E609BD728}"/>
              </a:ext>
            </a:extLst>
          </p:cNvPr>
          <p:cNvPicPr/>
          <p:nvPr/>
        </p:nvPicPr>
        <p:blipFill>
          <a:blip r:embed="rId5">
            <a:extLst>
              <a:ext uri="{28A0092B-C50C-407E-A947-70E740481C1C}">
                <a14:useLocalDpi xmlns:a14="http://schemas.microsoft.com/office/drawing/2010/main" val="0"/>
              </a:ext>
            </a:extLst>
          </a:blip>
          <a:stretch>
            <a:fillRect/>
          </a:stretch>
        </p:blipFill>
        <p:spPr>
          <a:xfrm>
            <a:off x="9713091" y="1790859"/>
            <a:ext cx="477948" cy="247882"/>
          </a:xfrm>
          <a:prstGeom prst="rect">
            <a:avLst/>
          </a:prstGeom>
        </p:spPr>
      </p:pic>
      <p:grpSp>
        <p:nvGrpSpPr>
          <p:cNvPr id="28" name="Group 27">
            <a:extLst>
              <a:ext uri="{FF2B5EF4-FFF2-40B4-BE49-F238E27FC236}">
                <a16:creationId xmlns:a16="http://schemas.microsoft.com/office/drawing/2014/main" id="{F7F3906D-F7FB-CC4A-B8ED-29404339755E}"/>
              </a:ext>
            </a:extLst>
          </p:cNvPr>
          <p:cNvGrpSpPr/>
          <p:nvPr/>
        </p:nvGrpSpPr>
        <p:grpSpPr>
          <a:xfrm>
            <a:off x="309800" y="2425584"/>
            <a:ext cx="881088" cy="1232524"/>
            <a:chOff x="8787631" y="2419014"/>
            <a:chExt cx="1106502" cy="1418298"/>
          </a:xfrm>
        </p:grpSpPr>
        <p:sp>
          <p:nvSpPr>
            <p:cNvPr id="25" name="Rounded Rectangle 24">
              <a:extLst>
                <a:ext uri="{FF2B5EF4-FFF2-40B4-BE49-F238E27FC236}">
                  <a16:creationId xmlns:a16="http://schemas.microsoft.com/office/drawing/2014/main" id="{1A78302F-2F05-F64A-8F1B-7239E1F8CB50}"/>
                </a:ext>
              </a:extLst>
            </p:cNvPr>
            <p:cNvSpPr/>
            <p:nvPr/>
          </p:nvSpPr>
          <p:spPr>
            <a:xfrm>
              <a:off x="8787631" y="2419014"/>
              <a:ext cx="1106502" cy="14182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Imagen 1"/>
            <p:cNvPicPr/>
            <p:nvPr/>
          </p:nvPicPr>
          <p:blipFill rotWithShape="1">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Brush/>
                      </a14:imgEffect>
                    </a14:imgLayer>
                  </a14:imgProps>
                </a:ext>
              </a:extLst>
            </a:blip>
            <a:srcRect/>
            <a:stretch/>
          </p:blipFill>
          <p:spPr bwMode="auto">
            <a:xfrm>
              <a:off x="8811241" y="2521430"/>
              <a:ext cx="1050234" cy="1186783"/>
            </a:xfrm>
            <a:prstGeom prst="rect">
              <a:avLst/>
            </a:prstGeom>
            <a:noFill/>
            <a:ln w="31750" cap="sq">
              <a:noFill/>
              <a:miter lim="800000"/>
            </a:ln>
          </p:spPr>
        </p:pic>
      </p:grpSp>
      <p:sp>
        <p:nvSpPr>
          <p:cNvPr id="52" name="TextBox 51">
            <a:extLst>
              <a:ext uri="{FF2B5EF4-FFF2-40B4-BE49-F238E27FC236}">
                <a16:creationId xmlns:a16="http://schemas.microsoft.com/office/drawing/2014/main" id="{79909CA6-29D1-FE4F-82E5-D04236871E8F}"/>
              </a:ext>
            </a:extLst>
          </p:cNvPr>
          <p:cNvSpPr txBox="1"/>
          <p:nvPr/>
        </p:nvSpPr>
        <p:spPr>
          <a:xfrm>
            <a:off x="1275893" y="5467447"/>
            <a:ext cx="4042556" cy="738664"/>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When the codes are entered in without typos or errors and are typed in the right order, then your code </a:t>
            </a:r>
            <a:r>
              <a:rPr lang="en-US" sz="1400" b="1" dirty="0"/>
              <a:t>syntax</a:t>
            </a:r>
            <a:r>
              <a:rPr lang="en-US" sz="1400" dirty="0"/>
              <a:t> is good and will run well.</a:t>
            </a:r>
          </a:p>
        </p:txBody>
      </p:sp>
      <p:sp>
        <p:nvSpPr>
          <p:cNvPr id="47" name="Oval Callout 46">
            <a:extLst>
              <a:ext uri="{FF2B5EF4-FFF2-40B4-BE49-F238E27FC236}">
                <a16:creationId xmlns:a16="http://schemas.microsoft.com/office/drawing/2014/main" id="{F01F8D64-1479-514B-9311-B1903D413EE1}"/>
              </a:ext>
            </a:extLst>
          </p:cNvPr>
          <p:cNvSpPr/>
          <p:nvPr/>
        </p:nvSpPr>
        <p:spPr>
          <a:xfrm>
            <a:off x="8394690" y="5792190"/>
            <a:ext cx="2986238" cy="550974"/>
          </a:xfrm>
          <a:prstGeom prst="wedgeEllipseCallout">
            <a:avLst>
              <a:gd name="adj1" fmla="val -68228"/>
              <a:gd name="adj2" fmla="val -24949"/>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Write down in your journal what you learned? </a:t>
            </a:r>
          </a:p>
        </p:txBody>
      </p:sp>
      <p:pic>
        <p:nvPicPr>
          <p:cNvPr id="41" name="Picture 40">
            <a:extLst>
              <a:ext uri="{FF2B5EF4-FFF2-40B4-BE49-F238E27FC236}">
                <a16:creationId xmlns:a16="http://schemas.microsoft.com/office/drawing/2014/main" id="{FD9907D9-1E28-6346-8B27-0E404CFCBCD5}"/>
              </a:ext>
            </a:extLst>
          </p:cNvPr>
          <p:cNvPicPr/>
          <p:nvPr/>
        </p:nvPicPr>
        <p:blipFill rotWithShape="1">
          <a:blip r:embed="rId8">
            <a:extLst>
              <a:ext uri="{28A0092B-C50C-407E-A947-70E740481C1C}">
                <a14:useLocalDpi xmlns:a14="http://schemas.microsoft.com/office/drawing/2010/main" val="0"/>
              </a:ext>
            </a:extLst>
          </a:blip>
          <a:srcRect l="12196" t="14288" r="7317" b="14284"/>
          <a:stretch/>
        </p:blipFill>
        <p:spPr bwMode="auto">
          <a:xfrm>
            <a:off x="5532040" y="1202530"/>
            <a:ext cx="314325" cy="238125"/>
          </a:xfrm>
          <a:prstGeom prst="rect">
            <a:avLst/>
          </a:prstGeom>
          <a:noFill/>
          <a:ln>
            <a:noFill/>
          </a:ln>
          <a:extLst>
            <a:ext uri="{53640926-AAD7-44D8-BBD7-CCE9431645EC}">
              <a14:shadowObscured xmlns:a14="http://schemas.microsoft.com/office/drawing/2010/main"/>
            </a:ext>
          </a:extLst>
        </p:spPr>
      </p:pic>
      <p:sp>
        <p:nvSpPr>
          <p:cNvPr id="39" name="Oval Callout 38">
            <a:extLst>
              <a:ext uri="{FF2B5EF4-FFF2-40B4-BE49-F238E27FC236}">
                <a16:creationId xmlns:a16="http://schemas.microsoft.com/office/drawing/2014/main" id="{8D242D40-D11D-5441-9C96-B42EA76295FD}"/>
              </a:ext>
            </a:extLst>
          </p:cNvPr>
          <p:cNvSpPr/>
          <p:nvPr/>
        </p:nvSpPr>
        <p:spPr>
          <a:xfrm>
            <a:off x="1827114" y="2727503"/>
            <a:ext cx="2962725" cy="930605"/>
          </a:xfrm>
          <a:prstGeom prst="wedgeEllipseCallout">
            <a:avLst>
              <a:gd name="adj1" fmla="val -83017"/>
              <a:gd name="adj2" fmla="val -26996"/>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Once in this file, note that under title of activity 3.1. there are 3 CELLS:  A, B, C</a:t>
            </a:r>
          </a:p>
        </p:txBody>
      </p:sp>
      <p:pic>
        <p:nvPicPr>
          <p:cNvPr id="5" name="Picture 4">
            <a:extLst>
              <a:ext uri="{FF2B5EF4-FFF2-40B4-BE49-F238E27FC236}">
                <a16:creationId xmlns:a16="http://schemas.microsoft.com/office/drawing/2014/main" id="{B77B0496-5355-1C4E-8573-31203C9FE766}"/>
              </a:ext>
            </a:extLst>
          </p:cNvPr>
          <p:cNvPicPr>
            <a:picLocks noChangeAspect="1"/>
          </p:cNvPicPr>
          <p:nvPr/>
        </p:nvPicPr>
        <p:blipFill rotWithShape="1">
          <a:blip r:embed="rId9"/>
          <a:srcRect r="46929" b="48830"/>
          <a:stretch/>
        </p:blipFill>
        <p:spPr>
          <a:xfrm>
            <a:off x="8306658" y="2510876"/>
            <a:ext cx="1543051" cy="1096836"/>
          </a:xfrm>
          <a:prstGeom prst="rect">
            <a:avLst/>
          </a:prstGeom>
        </p:spPr>
      </p:pic>
      <p:sp>
        <p:nvSpPr>
          <p:cNvPr id="53" name="TextBox 52">
            <a:extLst>
              <a:ext uri="{FF2B5EF4-FFF2-40B4-BE49-F238E27FC236}">
                <a16:creationId xmlns:a16="http://schemas.microsoft.com/office/drawing/2014/main" id="{78DE84D0-BC14-8641-A715-209AE592BE38}"/>
              </a:ext>
            </a:extLst>
          </p:cNvPr>
          <p:cNvSpPr txBox="1"/>
          <p:nvPr/>
        </p:nvSpPr>
        <p:spPr>
          <a:xfrm>
            <a:off x="9758331" y="2453170"/>
            <a:ext cx="2147919" cy="523220"/>
          </a:xfrm>
          <a:prstGeom prst="rect">
            <a:avLst/>
          </a:prstGeom>
          <a:solidFill>
            <a:schemeClr val="accent2">
              <a:lumMod val="40000"/>
              <a:lumOff val="60000"/>
            </a:schemeClr>
          </a:solidFill>
          <a:ln>
            <a:solidFill>
              <a:schemeClr val="accent2"/>
            </a:solidFill>
          </a:ln>
        </p:spPr>
        <p:txBody>
          <a:bodyPr wrap="square" rtlCol="0">
            <a:spAutoFit/>
          </a:bodyPr>
          <a:lstStyle/>
          <a:p>
            <a:r>
              <a:rPr lang="en-US" sz="1400" dirty="0"/>
              <a:t>In CELL B, what if you changed </a:t>
            </a:r>
            <a:r>
              <a:rPr lang="en-US" sz="1400" dirty="0" err="1"/>
              <a:t>step_i</a:t>
            </a:r>
            <a:r>
              <a:rPr lang="en-US" sz="1400" dirty="0"/>
              <a:t> value to 5?</a:t>
            </a:r>
          </a:p>
        </p:txBody>
      </p:sp>
      <p:sp>
        <p:nvSpPr>
          <p:cNvPr id="55" name="Left Arrow 54">
            <a:extLst>
              <a:ext uri="{FF2B5EF4-FFF2-40B4-BE49-F238E27FC236}">
                <a16:creationId xmlns:a16="http://schemas.microsoft.com/office/drawing/2014/main" id="{F332DFB3-B8A7-E64C-B56D-4DB63D0DF01F}"/>
              </a:ext>
            </a:extLst>
          </p:cNvPr>
          <p:cNvSpPr/>
          <p:nvPr/>
        </p:nvSpPr>
        <p:spPr>
          <a:xfrm>
            <a:off x="9489247" y="2711253"/>
            <a:ext cx="309839" cy="2487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BC88200-72AF-2342-8CDB-CCC5601DB935}"/>
              </a:ext>
            </a:extLst>
          </p:cNvPr>
          <p:cNvSpPr txBox="1"/>
          <p:nvPr/>
        </p:nvSpPr>
        <p:spPr>
          <a:xfrm>
            <a:off x="6321439" y="2777118"/>
            <a:ext cx="1680411" cy="738664"/>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What differences do you notice between CELLS C and A &amp; B?</a:t>
            </a:r>
          </a:p>
        </p:txBody>
      </p:sp>
      <p:sp>
        <p:nvSpPr>
          <p:cNvPr id="43" name="TextBox 42">
            <a:extLst>
              <a:ext uri="{FF2B5EF4-FFF2-40B4-BE49-F238E27FC236}">
                <a16:creationId xmlns:a16="http://schemas.microsoft.com/office/drawing/2014/main" id="{4584AE91-0DF4-DE44-9EDB-962517E09284}"/>
              </a:ext>
            </a:extLst>
          </p:cNvPr>
          <p:cNvSpPr txBox="1"/>
          <p:nvPr/>
        </p:nvSpPr>
        <p:spPr>
          <a:xfrm>
            <a:off x="10151242" y="2989211"/>
            <a:ext cx="1754558" cy="523220"/>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pPr algn="r"/>
            <a:r>
              <a:rPr lang="en-US" sz="1400" dirty="0"/>
              <a:t>Use comments in the CELLs as a guide.</a:t>
            </a:r>
          </a:p>
        </p:txBody>
      </p:sp>
      <p:sp>
        <p:nvSpPr>
          <p:cNvPr id="48" name="TextBox 47">
            <a:extLst>
              <a:ext uri="{FF2B5EF4-FFF2-40B4-BE49-F238E27FC236}">
                <a16:creationId xmlns:a16="http://schemas.microsoft.com/office/drawing/2014/main" id="{0123F9B7-896C-0B4D-81C3-D3E0F6250BCC}"/>
              </a:ext>
            </a:extLst>
          </p:cNvPr>
          <p:cNvSpPr txBox="1"/>
          <p:nvPr/>
        </p:nvSpPr>
        <p:spPr>
          <a:xfrm>
            <a:off x="106848" y="3756930"/>
            <a:ext cx="5907885" cy="1631216"/>
          </a:xfrm>
          <a:prstGeom prst="rect">
            <a:avLst/>
          </a:prstGeom>
          <a:noFill/>
          <a:ln>
            <a:noFill/>
          </a:ln>
        </p:spPr>
        <p:txBody>
          <a:bodyPr wrap="square" rtlCol="0">
            <a:spAutoFit/>
          </a:bodyPr>
          <a:lstStyle/>
          <a:p>
            <a:pPr marL="303213" indent="-303213"/>
            <a:r>
              <a:rPr lang="en-US" sz="2000" dirty="0"/>
              <a:t>3.  </a:t>
            </a:r>
            <a:r>
              <a:rPr lang="en-US" sz="2000" b="1" dirty="0"/>
              <a:t>Think &amp; Create:  </a:t>
            </a:r>
            <a:r>
              <a:rPr lang="en-US" sz="2000" dirty="0"/>
              <a:t>Now it’s your time to show what you’ve learned. In PRACTICE CELLs A, B, and C type in the codes and run them to see how you are completing the challenge. Sometimes a little typo can be an issue for the code not to run, </a:t>
            </a:r>
          </a:p>
        </p:txBody>
      </p:sp>
    </p:spTree>
    <p:extLst>
      <p:ext uri="{BB962C8B-B14F-4D97-AF65-F5344CB8AC3E}">
        <p14:creationId xmlns:p14="http://schemas.microsoft.com/office/powerpoint/2010/main" val="1836678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09999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043855" y="1673599"/>
            <a:ext cx="4412710" cy="2031325"/>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/pi/AOLME/Session 2/  </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AutoNum type="arabicPeriod"/>
            </a:pPr>
            <a:r>
              <a:rPr lang="en-US" dirty="0"/>
              <a:t>Raspberry Pi and Monitor</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0626337" y="387920"/>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38343"/>
            <a:ext cx="3355449" cy="369332"/>
          </a:xfrm>
          <a:prstGeom prst="rect">
            <a:avLst/>
          </a:prstGeom>
          <a:solidFill>
            <a:schemeClr val="accent2">
              <a:lumMod val="60000"/>
              <a:lumOff val="40000"/>
            </a:schemeClr>
          </a:solidFill>
        </p:spPr>
        <p:txBody>
          <a:bodyPr wrap="square" rtlCol="0">
            <a:spAutoFit/>
          </a:bodyPr>
          <a:lstStyle/>
          <a:p>
            <a:pPr algn="ctr"/>
            <a:r>
              <a:rPr lang="en-US" b="1" dirty="0"/>
              <a:t>Resources for the Activity</a:t>
            </a:r>
          </a:p>
        </p:txBody>
      </p:sp>
      <p:sp>
        <p:nvSpPr>
          <p:cNvPr id="40" name="TextBox 39"/>
          <p:cNvSpPr txBox="1"/>
          <p:nvPr/>
        </p:nvSpPr>
        <p:spPr>
          <a:xfrm>
            <a:off x="6702487" y="122737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989165"/>
            <a:ext cx="5906227" cy="3416320"/>
          </a:xfrm>
          <a:prstGeom prst="rect">
            <a:avLst/>
          </a:prstGeom>
          <a:noFill/>
        </p:spPr>
        <p:txBody>
          <a:bodyPr wrap="square" rtlCol="0">
            <a:spAutoFit/>
          </a:bodyPr>
          <a:lstStyle/>
          <a:p>
            <a:pPr marL="360362" indent="-342900">
              <a:buAutoNum type="arabicPeriod"/>
            </a:pPr>
            <a:r>
              <a:rPr lang="en-US" dirty="0"/>
              <a:t>Make sure that for the first task students open the ‘Untitled’ file in Session 2 folder.  Have them type and try all icons in taskbar.  Have them explore and then talk about what the discover.  They might make connections to what they’ve done in other computers.</a:t>
            </a:r>
          </a:p>
          <a:p>
            <a:pPr marL="360362" indent="-342900">
              <a:buAutoNum type="arabicPeriod"/>
            </a:pPr>
            <a:r>
              <a:rPr lang="en-US" dirty="0"/>
              <a:t>Have students realize different types of cells.</a:t>
            </a:r>
          </a:p>
          <a:p>
            <a:pPr marL="360362" indent="-342900">
              <a:buAutoNum type="arabicPeriod"/>
            </a:pPr>
            <a:r>
              <a:rPr lang="en-US" dirty="0"/>
              <a:t>When playing guessing game, let students take turns playing game, maybe by pairs? Taking turns typing?</a:t>
            </a:r>
          </a:p>
          <a:p>
            <a:pPr marL="360362" indent="-342900">
              <a:buAutoNum type="arabicPeriod"/>
            </a:pPr>
            <a:r>
              <a:rPr lang="en-US" dirty="0"/>
              <a:t>Task 3 it’s important to notice ‘print’ and what if they didn’t typed print? What happens? Let them experiment.</a:t>
            </a:r>
          </a:p>
          <a:p>
            <a:pPr marL="360362" indent="-342900">
              <a:buAutoNum type="arabicPeriod"/>
            </a:pPr>
            <a:r>
              <a:rPr lang="en-US" dirty="0"/>
              <a:t> Have students debrief what they learned by experimenting and have them write notes in journal. </a:t>
            </a:r>
          </a:p>
        </p:txBody>
      </p:sp>
      <p:sp>
        <p:nvSpPr>
          <p:cNvPr id="12" name="Rectangle 11"/>
          <p:cNvSpPr/>
          <p:nvPr/>
        </p:nvSpPr>
        <p:spPr>
          <a:xfrm>
            <a:off x="380229" y="268846"/>
            <a:ext cx="11838193" cy="646331"/>
          </a:xfrm>
          <a:prstGeom prst="rect">
            <a:avLst/>
          </a:prstGeom>
        </p:spPr>
        <p:txBody>
          <a:bodyPr wrap="square">
            <a:spAutoFit/>
          </a:bodyPr>
          <a:lstStyle/>
          <a:p>
            <a:r>
              <a:rPr lang="en-US" sz="3600" b="1" dirty="0"/>
              <a:t>3.1.  Exploring Loops &amp; Conditionals</a:t>
            </a:r>
            <a:endParaRPr lang="en-US" sz="3600" dirty="0"/>
          </a:p>
        </p:txBody>
      </p:sp>
      <p:sp>
        <p:nvSpPr>
          <p:cNvPr id="3" name="Rectangle 2">
            <a:extLst>
              <a:ext uri="{FF2B5EF4-FFF2-40B4-BE49-F238E27FC236}">
                <a16:creationId xmlns:a16="http://schemas.microsoft.com/office/drawing/2014/main" id="{A43ED614-A273-BE4C-9BFE-04A7DB0E888E}"/>
              </a:ext>
            </a:extLst>
          </p:cNvPr>
          <p:cNvSpPr/>
          <p:nvPr/>
        </p:nvSpPr>
        <p:spPr>
          <a:xfrm>
            <a:off x="3103752" y="5761612"/>
            <a:ext cx="5380319" cy="369332"/>
          </a:xfrm>
          <a:prstGeom prst="rect">
            <a:avLst/>
          </a:prstGeom>
        </p:spPr>
        <p:txBody>
          <a:bodyPr wrap="none">
            <a:spAutoFit/>
          </a:bodyPr>
          <a:lstStyle/>
          <a:p>
            <a:pPr lvl="0"/>
            <a:r>
              <a:rPr lang="en-US" b="1" dirty="0"/>
              <a:t>Activity 1 Goal</a:t>
            </a:r>
            <a:r>
              <a:rPr lang="en-US" dirty="0"/>
              <a:t>:  Apply basics of Python Programming.</a:t>
            </a:r>
          </a:p>
        </p:txBody>
      </p:sp>
      <p:sp>
        <p:nvSpPr>
          <p:cNvPr id="14" name="Rectangle 13">
            <a:extLst>
              <a:ext uri="{FF2B5EF4-FFF2-40B4-BE49-F238E27FC236}">
                <a16:creationId xmlns:a16="http://schemas.microsoft.com/office/drawing/2014/main" id="{86D8A9EC-ED6F-6648-B8A6-2A8269CAD8F9}"/>
              </a:ext>
            </a:extLst>
          </p:cNvPr>
          <p:cNvSpPr/>
          <p:nvPr/>
        </p:nvSpPr>
        <p:spPr>
          <a:xfrm>
            <a:off x="338036" y="3604600"/>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53282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F86B6FB3-366A-E14C-A722-2842D7F3D97D}"/>
              </a:ext>
            </a:extLst>
          </p:cNvPr>
          <p:cNvSpPr txBox="1"/>
          <p:nvPr/>
        </p:nvSpPr>
        <p:spPr>
          <a:xfrm>
            <a:off x="1571420" y="5612307"/>
            <a:ext cx="3662448" cy="738664"/>
          </a:xfrm>
          <a:prstGeom prst="rect">
            <a:avLst/>
          </a:prstGeom>
          <a:solidFill>
            <a:schemeClr val="accent2">
              <a:lumMod val="20000"/>
              <a:lumOff val="80000"/>
            </a:schemeClr>
          </a:solidFill>
          <a:ln>
            <a:solidFill>
              <a:schemeClr val="accent2"/>
            </a:solidFill>
          </a:ln>
        </p:spPr>
        <p:txBody>
          <a:bodyPr wrap="square" rtlCol="0">
            <a:spAutoFit/>
          </a:bodyPr>
          <a:lstStyle/>
          <a:p>
            <a:r>
              <a:rPr lang="en-US" sz="1400" dirty="0"/>
              <a:t>When running the first cell in Task 3, why do you get two 10s? Change the variable values or operations to get different numbers.</a:t>
            </a:r>
          </a:p>
        </p:txBody>
      </p:sp>
      <p:grpSp>
        <p:nvGrpSpPr>
          <p:cNvPr id="20" name="Group 19"/>
          <p:cNvGrpSpPr/>
          <p:nvPr/>
        </p:nvGrpSpPr>
        <p:grpSpPr>
          <a:xfrm>
            <a:off x="422677" y="1236915"/>
            <a:ext cx="11088008" cy="5195701"/>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832233" y="255526"/>
            <a:ext cx="10977569" cy="646331"/>
          </a:xfrm>
          <a:prstGeom prst="rect">
            <a:avLst/>
          </a:prstGeom>
        </p:spPr>
        <p:txBody>
          <a:bodyPr wrap="square">
            <a:spAutoFit/>
          </a:bodyPr>
          <a:lstStyle/>
          <a:p>
            <a:r>
              <a:rPr lang="en-US" sz="3600" b="1" dirty="0"/>
              <a:t>3.2. Combining Loops &amp; Conditionals</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12464" y="1128420"/>
            <a:ext cx="5194322" cy="369332"/>
          </a:xfrm>
          <a:prstGeom prst="rect">
            <a:avLst/>
          </a:prstGeom>
          <a:noFill/>
        </p:spPr>
        <p:txBody>
          <a:bodyPr wrap="square" rtlCol="0">
            <a:spAutoFit/>
          </a:bodyPr>
          <a:lstStyle/>
          <a:p>
            <a:pPr marL="130175" indent="-112713"/>
            <a:r>
              <a:rPr lang="en-US" dirty="0"/>
              <a:t>1. Let’s use Math and Algebra to program with Python. </a:t>
            </a:r>
          </a:p>
        </p:txBody>
      </p:sp>
      <p:sp>
        <p:nvSpPr>
          <p:cNvPr id="22" name="TextBox 21"/>
          <p:cNvSpPr txBox="1"/>
          <p:nvPr/>
        </p:nvSpPr>
        <p:spPr>
          <a:xfrm>
            <a:off x="6068165" y="1179437"/>
            <a:ext cx="5606090" cy="369332"/>
          </a:xfrm>
          <a:prstGeom prst="rect">
            <a:avLst/>
          </a:prstGeom>
          <a:noFill/>
        </p:spPr>
        <p:txBody>
          <a:bodyPr wrap="square" rtlCol="0">
            <a:spAutoFit/>
          </a:bodyPr>
          <a:lstStyle/>
          <a:p>
            <a:pPr marL="176213" indent="-176213"/>
            <a:r>
              <a:rPr lang="en-US" dirty="0"/>
              <a:t>2.  In TASK 4 in </a:t>
            </a:r>
            <a:r>
              <a:rPr lang="en-US" b="1" dirty="0" err="1"/>
              <a:t>Jupyter</a:t>
            </a:r>
            <a:r>
              <a:rPr lang="en-US" dirty="0"/>
              <a:t>,  program and operate equations. </a:t>
            </a:r>
          </a:p>
        </p:txBody>
      </p:sp>
      <p:sp>
        <p:nvSpPr>
          <p:cNvPr id="30" name="TextBox 29"/>
          <p:cNvSpPr txBox="1"/>
          <p:nvPr/>
        </p:nvSpPr>
        <p:spPr>
          <a:xfrm>
            <a:off x="112463" y="3820414"/>
            <a:ext cx="5849796" cy="369332"/>
          </a:xfrm>
          <a:prstGeom prst="rect">
            <a:avLst/>
          </a:prstGeom>
          <a:noFill/>
        </p:spPr>
        <p:txBody>
          <a:bodyPr wrap="square" rtlCol="0">
            <a:spAutoFit/>
          </a:bodyPr>
          <a:lstStyle/>
          <a:p>
            <a:pPr marL="176213" indent="-176213"/>
            <a:r>
              <a:rPr lang="en-US" dirty="0"/>
              <a:t>3. What do you know about PEMDAS? How can order help?</a:t>
            </a:r>
          </a:p>
        </p:txBody>
      </p:sp>
      <p:sp>
        <p:nvSpPr>
          <p:cNvPr id="33" name="TextBox 32"/>
          <p:cNvSpPr txBox="1"/>
          <p:nvPr/>
        </p:nvSpPr>
        <p:spPr>
          <a:xfrm>
            <a:off x="6014085" y="3891163"/>
            <a:ext cx="5930721" cy="1015663"/>
          </a:xfrm>
          <a:prstGeom prst="rect">
            <a:avLst/>
          </a:prstGeom>
          <a:noFill/>
        </p:spPr>
        <p:txBody>
          <a:bodyPr wrap="square" rtlCol="0">
            <a:spAutoFit/>
          </a:bodyPr>
          <a:lstStyle/>
          <a:p>
            <a:pPr marL="176213" indent="-176213"/>
            <a:r>
              <a:rPr lang="en-US" sz="2000" dirty="0"/>
              <a:t>4. Complete rest of tasks in section 2.2. In task 4, think of variables and PEMDAS. How would you group these numbers?</a:t>
            </a:r>
          </a:p>
        </p:txBody>
      </p:sp>
      <p:sp>
        <p:nvSpPr>
          <p:cNvPr id="50" name="Rectangle 49"/>
          <p:cNvSpPr/>
          <p:nvPr/>
        </p:nvSpPr>
        <p:spPr>
          <a:xfrm>
            <a:off x="593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48"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pic>
        <p:nvPicPr>
          <p:cNvPr id="35" name="Picture 34"/>
          <p:cNvPicPr>
            <a:picLocks noChangeAspect="1"/>
          </p:cNvPicPr>
          <p:nvPr/>
        </p:nvPicPr>
        <p:blipFill>
          <a:blip r:embed="rId3"/>
          <a:stretch>
            <a:fillRect/>
          </a:stretch>
        </p:blipFill>
        <p:spPr>
          <a:xfrm>
            <a:off x="1510912" y="2126383"/>
            <a:ext cx="551429" cy="495367"/>
          </a:xfrm>
          <a:prstGeom prst="rect">
            <a:avLst/>
          </a:prstGeom>
        </p:spPr>
      </p:pic>
      <p:sp>
        <p:nvSpPr>
          <p:cNvPr id="3" name="TextBox 2"/>
          <p:cNvSpPr txBox="1"/>
          <p:nvPr/>
        </p:nvSpPr>
        <p:spPr>
          <a:xfrm>
            <a:off x="1521843" y="3050349"/>
            <a:ext cx="2445557" cy="738664"/>
          </a:xfrm>
          <a:prstGeom prst="rect">
            <a:avLst/>
          </a:prstGeom>
          <a:solidFill>
            <a:schemeClr val="accent2">
              <a:lumMod val="20000"/>
              <a:lumOff val="80000"/>
            </a:schemeClr>
          </a:solidFill>
          <a:ln>
            <a:solidFill>
              <a:schemeClr val="accent2"/>
            </a:solidFill>
          </a:ln>
        </p:spPr>
        <p:txBody>
          <a:bodyPr wrap="square" rtlCol="0">
            <a:spAutoFit/>
          </a:bodyPr>
          <a:lstStyle/>
          <a:p>
            <a:r>
              <a:rPr lang="en-US" sz="1400" dirty="0"/>
              <a:t>How are these  ‘x’ and ‘y’ different from the ‘x’ and ‘y’ of an image coordinate?</a:t>
            </a:r>
          </a:p>
        </p:txBody>
      </p:sp>
      <p:sp>
        <p:nvSpPr>
          <p:cNvPr id="23" name="TextBox 22">
            <a:extLst>
              <a:ext uri="{FF2B5EF4-FFF2-40B4-BE49-F238E27FC236}">
                <a16:creationId xmlns:a16="http://schemas.microsoft.com/office/drawing/2014/main" id="{E66F0C29-6E3D-7F43-A70F-4CED68EB4A08}"/>
              </a:ext>
            </a:extLst>
          </p:cNvPr>
          <p:cNvSpPr txBox="1"/>
          <p:nvPr/>
        </p:nvSpPr>
        <p:spPr>
          <a:xfrm>
            <a:off x="2941115" y="2393840"/>
            <a:ext cx="2919197"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1600" dirty="0"/>
              <a:t>What variables do you see? </a:t>
            </a:r>
          </a:p>
          <a:p>
            <a:pPr algn="r"/>
            <a:r>
              <a:rPr lang="en-US" sz="1600" i="1" dirty="0"/>
              <a:t>What’s a variable?</a:t>
            </a:r>
          </a:p>
        </p:txBody>
      </p:sp>
      <p:sp>
        <p:nvSpPr>
          <p:cNvPr id="2" name="TextBox 1"/>
          <p:cNvSpPr txBox="1"/>
          <p:nvPr/>
        </p:nvSpPr>
        <p:spPr>
          <a:xfrm>
            <a:off x="2018972" y="1660758"/>
            <a:ext cx="241197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US" dirty="0"/>
              <a:t>What do we remember about linear equations?</a:t>
            </a:r>
          </a:p>
        </p:txBody>
      </p:sp>
      <p:pic>
        <p:nvPicPr>
          <p:cNvPr id="5" name="Picture 4">
            <a:extLst>
              <a:ext uri="{FF2B5EF4-FFF2-40B4-BE49-F238E27FC236}">
                <a16:creationId xmlns:a16="http://schemas.microsoft.com/office/drawing/2014/main" id="{CAAA8668-ADCE-D64A-B4B4-D1B011B038F4}"/>
              </a:ext>
            </a:extLst>
          </p:cNvPr>
          <p:cNvPicPr>
            <a:picLocks noChangeAspect="1"/>
          </p:cNvPicPr>
          <p:nvPr/>
        </p:nvPicPr>
        <p:blipFill>
          <a:blip r:embed="rId4"/>
          <a:stretch>
            <a:fillRect/>
          </a:stretch>
        </p:blipFill>
        <p:spPr>
          <a:xfrm>
            <a:off x="4149870" y="1481424"/>
            <a:ext cx="1765532" cy="895792"/>
          </a:xfrm>
          <a:prstGeom prst="rect">
            <a:avLst/>
          </a:prstGeom>
        </p:spPr>
      </p:pic>
      <p:pic>
        <p:nvPicPr>
          <p:cNvPr id="14" name="Picture 13"/>
          <p:cNvPicPr>
            <a:picLocks noChangeAspect="1"/>
          </p:cNvPicPr>
          <p:nvPr/>
        </p:nvPicPr>
        <p:blipFill>
          <a:blip r:embed="rId5"/>
          <a:stretch>
            <a:fillRect/>
          </a:stretch>
        </p:blipFill>
        <p:spPr>
          <a:xfrm rot="6937707">
            <a:off x="7023514" y="2536758"/>
            <a:ext cx="1160612" cy="1137012"/>
          </a:xfrm>
          <a:prstGeom prst="rect">
            <a:avLst/>
          </a:prstGeom>
        </p:spPr>
      </p:pic>
      <p:pic>
        <p:nvPicPr>
          <p:cNvPr id="17" name="Picture 16">
            <a:extLst>
              <a:ext uri="{FF2B5EF4-FFF2-40B4-BE49-F238E27FC236}">
                <a16:creationId xmlns:a16="http://schemas.microsoft.com/office/drawing/2014/main" id="{94CCE091-1FA7-E541-9231-D7E6962DF4FB}"/>
              </a:ext>
            </a:extLst>
          </p:cNvPr>
          <p:cNvPicPr>
            <a:picLocks noChangeAspect="1"/>
          </p:cNvPicPr>
          <p:nvPr/>
        </p:nvPicPr>
        <p:blipFill>
          <a:blip r:embed="rId6"/>
          <a:stretch>
            <a:fillRect/>
          </a:stretch>
        </p:blipFill>
        <p:spPr>
          <a:xfrm>
            <a:off x="9265419" y="3067711"/>
            <a:ext cx="2868861" cy="739075"/>
          </a:xfrm>
          <a:prstGeom prst="rect">
            <a:avLst/>
          </a:prstGeom>
          <a:ln>
            <a:solidFill>
              <a:schemeClr val="tx1">
                <a:lumMod val="50000"/>
                <a:lumOff val="50000"/>
              </a:schemeClr>
            </a:solidFill>
          </a:ln>
        </p:spPr>
      </p:pic>
      <p:sp>
        <p:nvSpPr>
          <p:cNvPr id="18" name="Down Arrow 17">
            <a:extLst>
              <a:ext uri="{FF2B5EF4-FFF2-40B4-BE49-F238E27FC236}">
                <a16:creationId xmlns:a16="http://schemas.microsoft.com/office/drawing/2014/main" id="{80A9357C-FDC2-834D-A03C-B0338F80DEDB}"/>
              </a:ext>
            </a:extLst>
          </p:cNvPr>
          <p:cNvSpPr/>
          <p:nvPr/>
        </p:nvSpPr>
        <p:spPr>
          <a:xfrm rot="787200">
            <a:off x="10636027" y="2259119"/>
            <a:ext cx="181863" cy="972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5F5FAB69-7FEC-964C-B02B-12279E14A7B2}"/>
              </a:ext>
            </a:extLst>
          </p:cNvPr>
          <p:cNvSpPr/>
          <p:nvPr/>
        </p:nvSpPr>
        <p:spPr>
          <a:xfrm rot="4769792">
            <a:off x="9592941" y="1114022"/>
            <a:ext cx="154758" cy="18359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2ED514C-60E8-5340-843B-2CF5B843FC8C}"/>
              </a:ext>
            </a:extLst>
          </p:cNvPr>
          <p:cNvSpPr txBox="1"/>
          <p:nvPr/>
        </p:nvSpPr>
        <p:spPr>
          <a:xfrm>
            <a:off x="10578653" y="1545032"/>
            <a:ext cx="1366154" cy="1169551"/>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Play w/ these equations. Come up with other values. What happens?</a:t>
            </a:r>
          </a:p>
        </p:txBody>
      </p:sp>
      <p:pic>
        <p:nvPicPr>
          <p:cNvPr id="31" name="Picture 30"/>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130611" y="5498168"/>
            <a:ext cx="767102" cy="908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Picture 35">
            <a:extLst>
              <a:ext uri="{FF2B5EF4-FFF2-40B4-BE49-F238E27FC236}">
                <a16:creationId xmlns:a16="http://schemas.microsoft.com/office/drawing/2014/main" id="{EF0AFBE3-0EC5-E741-8EAA-A64D45AB2441}"/>
              </a:ext>
            </a:extLst>
          </p:cNvPr>
          <p:cNvPicPr>
            <a:picLocks noChangeAspect="1"/>
          </p:cNvPicPr>
          <p:nvPr/>
        </p:nvPicPr>
        <p:blipFill>
          <a:blip r:embed="rId5"/>
          <a:stretch>
            <a:fillRect/>
          </a:stretch>
        </p:blipFill>
        <p:spPr>
          <a:xfrm rot="16200000">
            <a:off x="613946" y="5555333"/>
            <a:ext cx="823872" cy="1189052"/>
          </a:xfrm>
          <a:prstGeom prst="rect">
            <a:avLst/>
          </a:prstGeom>
        </p:spPr>
      </p:pic>
      <p:pic>
        <p:nvPicPr>
          <p:cNvPr id="38" name="Picture 37">
            <a:extLst>
              <a:ext uri="{FF2B5EF4-FFF2-40B4-BE49-F238E27FC236}">
                <a16:creationId xmlns:a16="http://schemas.microsoft.com/office/drawing/2014/main" id="{7C17BF30-43F9-CA4D-9EA7-6686B9DD8B19}"/>
              </a:ext>
            </a:extLst>
          </p:cNvPr>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213137" y="4879736"/>
            <a:ext cx="1015160" cy="1280803"/>
          </a:xfrm>
          <a:prstGeom prst="rect">
            <a:avLst/>
          </a:prstGeom>
          <a:ln w="31750" cap="sq">
            <a:noFill/>
            <a:miter lim="800000"/>
          </a:ln>
          <a:extLst>
            <a:ext uri="{53640926-AAD7-44D8-BBD7-CCE9431645EC}">
              <a14:shadowObscured xmlns:a14="http://schemas.microsoft.com/office/drawing/2010/main"/>
            </a:ext>
          </a:extLst>
        </p:spPr>
      </p:pic>
      <p:sp>
        <p:nvSpPr>
          <p:cNvPr id="28" name="Oval Callout 27">
            <a:extLst>
              <a:ext uri="{FF2B5EF4-FFF2-40B4-BE49-F238E27FC236}">
                <a16:creationId xmlns:a16="http://schemas.microsoft.com/office/drawing/2014/main" id="{8641EBB8-E475-5543-BFFE-5DBDAC82D8AF}"/>
              </a:ext>
            </a:extLst>
          </p:cNvPr>
          <p:cNvSpPr/>
          <p:nvPr/>
        </p:nvSpPr>
        <p:spPr>
          <a:xfrm>
            <a:off x="9575720" y="4597898"/>
            <a:ext cx="2234082" cy="1140025"/>
          </a:xfrm>
          <a:prstGeom prst="wedgeEllipseCallout">
            <a:avLst>
              <a:gd name="adj1" fmla="val -79288"/>
              <a:gd name="adj2" fmla="val 49550"/>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What do you think about doing Math with Python?</a:t>
            </a:r>
          </a:p>
        </p:txBody>
      </p:sp>
      <p:sp>
        <p:nvSpPr>
          <p:cNvPr id="40" name="TextBox 39">
            <a:extLst>
              <a:ext uri="{FF2B5EF4-FFF2-40B4-BE49-F238E27FC236}">
                <a16:creationId xmlns:a16="http://schemas.microsoft.com/office/drawing/2014/main" id="{1630588B-8B29-024E-AE85-0EE2ED61DBFC}"/>
              </a:ext>
            </a:extLst>
          </p:cNvPr>
          <p:cNvSpPr txBox="1"/>
          <p:nvPr/>
        </p:nvSpPr>
        <p:spPr>
          <a:xfrm>
            <a:off x="6339876" y="5257575"/>
            <a:ext cx="1750681" cy="830997"/>
          </a:xfrm>
          <a:prstGeom prst="rect">
            <a:avLst/>
          </a:prstGeom>
          <a:solidFill>
            <a:schemeClr val="accent2">
              <a:lumMod val="40000"/>
              <a:lumOff val="60000"/>
            </a:schemeClr>
          </a:solidFill>
          <a:ln>
            <a:solidFill>
              <a:schemeClr val="accent2"/>
            </a:solidFill>
          </a:ln>
        </p:spPr>
        <p:txBody>
          <a:bodyPr wrap="square" rtlCol="0">
            <a:spAutoFit/>
          </a:bodyPr>
          <a:lstStyle/>
          <a:p>
            <a:pPr algn="ctr"/>
            <a:r>
              <a:rPr lang="en-US" sz="1600" dirty="0"/>
              <a:t>We’re almost ready to program the guessing game!</a:t>
            </a:r>
          </a:p>
        </p:txBody>
      </p:sp>
    </p:spTree>
    <p:extLst>
      <p:ext uri="{BB962C8B-B14F-4D97-AF65-F5344CB8AC3E}">
        <p14:creationId xmlns:p14="http://schemas.microsoft.com/office/powerpoint/2010/main" val="46860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3945576"/>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26571" y="2143591"/>
            <a:ext cx="5654401" cy="1477328"/>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FontTx/>
              <a:buAutoNum type="arabicPeriod"/>
            </a:pPr>
            <a:r>
              <a:rPr lang="en-US" dirty="0"/>
              <a:t>Folder: /pi/AOLME/Session 2/  </a:t>
            </a:r>
          </a:p>
          <a:p>
            <a:pPr marL="360362" indent="-342900">
              <a:buAutoNum type="arabicPeriod"/>
            </a:pPr>
            <a:r>
              <a:rPr lang="en-US" dirty="0"/>
              <a:t>Raspberry Pi and Monitor</a:t>
            </a:r>
          </a:p>
          <a:p>
            <a:pPr marL="360362" indent="-342900">
              <a:buAutoNum type="arabicPeriod"/>
            </a:pPr>
            <a:r>
              <a:rPr lang="en-US" dirty="0"/>
              <a:t>Student journal</a:t>
            </a:r>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1118658" y="350440"/>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466946"/>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35800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127417" y="1876045"/>
            <a:ext cx="5698256" cy="2585323"/>
          </a:xfrm>
          <a:prstGeom prst="rect">
            <a:avLst/>
          </a:prstGeom>
          <a:noFill/>
        </p:spPr>
        <p:txBody>
          <a:bodyPr wrap="square" rtlCol="0">
            <a:spAutoFit/>
          </a:bodyPr>
          <a:lstStyle/>
          <a:p>
            <a:pPr marL="360362" indent="-342900">
              <a:buAutoNum type="arabicPeriod"/>
            </a:pPr>
            <a:r>
              <a:rPr lang="en-US" dirty="0"/>
              <a:t>Make sure that students understand that variables can be determined in many way. Have them identify and talk about them every time they define them </a:t>
            </a:r>
          </a:p>
          <a:p>
            <a:pPr marL="360362" indent="-342900">
              <a:buAutoNum type="arabicPeriod"/>
            </a:pPr>
            <a:r>
              <a:rPr lang="en-US" dirty="0"/>
              <a:t>When running each cell, make sure to have them predict and then try to identify what each code lines does. Perhaps changing numbers can help figure out better what the codes do.</a:t>
            </a:r>
          </a:p>
          <a:p>
            <a:pPr marL="360362" indent="-342900">
              <a:buAutoNum type="arabicPeriod"/>
            </a:pPr>
            <a:r>
              <a:rPr lang="en-US" dirty="0"/>
              <a:t>Discuss how the order of operations, grouping and definitions of variables might help solving a problem.</a:t>
            </a:r>
          </a:p>
        </p:txBody>
      </p:sp>
      <p:sp>
        <p:nvSpPr>
          <p:cNvPr id="12" name="Rectangle 11"/>
          <p:cNvSpPr/>
          <p:nvPr/>
        </p:nvSpPr>
        <p:spPr>
          <a:xfrm>
            <a:off x="881743" y="277669"/>
            <a:ext cx="9584114" cy="646331"/>
          </a:xfrm>
          <a:prstGeom prst="rect">
            <a:avLst/>
          </a:prstGeom>
        </p:spPr>
        <p:txBody>
          <a:bodyPr wrap="square">
            <a:spAutoFit/>
          </a:bodyPr>
          <a:lstStyle/>
          <a:p>
            <a:r>
              <a:rPr lang="en-US" sz="3600" b="1" dirty="0"/>
              <a:t>3.2. Combining Loops &amp; Conditionals</a:t>
            </a:r>
            <a:endParaRPr lang="en-US" sz="3600" dirty="0"/>
          </a:p>
        </p:txBody>
      </p:sp>
      <p:sp>
        <p:nvSpPr>
          <p:cNvPr id="3" name="Rectangle 2">
            <a:extLst>
              <a:ext uri="{FF2B5EF4-FFF2-40B4-BE49-F238E27FC236}">
                <a16:creationId xmlns:a16="http://schemas.microsoft.com/office/drawing/2014/main" id="{0B634073-5DCD-8A4C-90DC-95F1CE6D53F9}"/>
              </a:ext>
            </a:extLst>
          </p:cNvPr>
          <p:cNvSpPr/>
          <p:nvPr/>
        </p:nvSpPr>
        <p:spPr>
          <a:xfrm>
            <a:off x="1155366" y="5353143"/>
            <a:ext cx="9944101" cy="646331"/>
          </a:xfrm>
          <a:prstGeom prst="rect">
            <a:avLst/>
          </a:prstGeom>
        </p:spPr>
        <p:txBody>
          <a:bodyPr wrap="square">
            <a:spAutoFit/>
          </a:bodyPr>
          <a:lstStyle/>
          <a:p>
            <a:pPr lvl="0"/>
            <a:r>
              <a:rPr lang="en-US" b="1" dirty="0"/>
              <a:t>Activity 2 Goal 1: </a:t>
            </a:r>
            <a:r>
              <a:rPr lang="en-US" dirty="0"/>
              <a:t>Program basic operations and variables in Python. </a:t>
            </a:r>
            <a:r>
              <a:rPr lang="en-US" b="1" dirty="0"/>
              <a:t>Goal 2</a:t>
            </a:r>
            <a:r>
              <a:rPr lang="en-US" dirty="0"/>
              <a:t>: Solve and create own operations, and arithmetic-algebraic expressions.</a:t>
            </a:r>
          </a:p>
        </p:txBody>
      </p:sp>
    </p:spTree>
    <p:extLst>
      <p:ext uri="{BB962C8B-B14F-4D97-AF65-F5344CB8AC3E}">
        <p14:creationId xmlns:p14="http://schemas.microsoft.com/office/powerpoint/2010/main" val="1308364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17CC3F5-4B5F-B848-88DB-172FC2FBC3DE}"/>
              </a:ext>
            </a:extLst>
          </p:cNvPr>
          <p:cNvSpPr txBox="1"/>
          <p:nvPr/>
        </p:nvSpPr>
        <p:spPr>
          <a:xfrm>
            <a:off x="9655366" y="5405804"/>
            <a:ext cx="2278746" cy="738664"/>
          </a:xfrm>
          <a:prstGeom prst="rect">
            <a:avLst/>
          </a:prstGeom>
          <a:solidFill>
            <a:schemeClr val="accent1">
              <a:lumMod val="40000"/>
              <a:lumOff val="60000"/>
            </a:schemeClr>
          </a:solidFill>
          <a:ln>
            <a:solidFill>
              <a:schemeClr val="accent1"/>
            </a:solidFill>
          </a:ln>
        </p:spPr>
        <p:txBody>
          <a:bodyPr wrap="square" rtlCol="0">
            <a:spAutoFit/>
          </a:bodyPr>
          <a:lstStyle/>
          <a:p>
            <a:pPr algn="r"/>
            <a:r>
              <a:rPr lang="en-US" sz="1400" dirty="0"/>
              <a:t>Write </a:t>
            </a:r>
            <a:r>
              <a:rPr lang="en-US" sz="1400"/>
              <a:t>in journal ideas </a:t>
            </a:r>
            <a:r>
              <a:rPr lang="en-US" sz="1400" dirty="0"/>
              <a:t>you learned in Session 2 about Python programming.</a:t>
            </a:r>
          </a:p>
        </p:txBody>
      </p:sp>
      <p:grpSp>
        <p:nvGrpSpPr>
          <p:cNvPr id="20" name="Group 19"/>
          <p:cNvGrpSpPr/>
          <p:nvPr/>
        </p:nvGrpSpPr>
        <p:grpSpPr>
          <a:xfrm>
            <a:off x="570156" y="1316106"/>
            <a:ext cx="10815357" cy="501136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226285" y="292354"/>
            <a:ext cx="9962744" cy="646331"/>
          </a:xfrm>
          <a:prstGeom prst="rect">
            <a:avLst/>
          </a:prstGeom>
        </p:spPr>
        <p:txBody>
          <a:bodyPr wrap="square">
            <a:spAutoFit/>
          </a:bodyPr>
          <a:lstStyle/>
          <a:p>
            <a:r>
              <a:rPr lang="en-US" sz="3600" b="1" dirty="0"/>
              <a:t>3.3. Moving AOLME Sprite with Python IDLE </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655263" y="2139423"/>
            <a:ext cx="4245048" cy="1631216"/>
          </a:xfrm>
          <a:prstGeom prst="rect">
            <a:avLst/>
          </a:prstGeom>
          <a:noFill/>
        </p:spPr>
        <p:txBody>
          <a:bodyPr wrap="square" rtlCol="0">
            <a:spAutoFit/>
          </a:bodyPr>
          <a:lstStyle/>
          <a:p>
            <a:pPr marL="358775" indent="-342900">
              <a:buAutoNum type="arabicPeriod"/>
            </a:pPr>
            <a:r>
              <a:rPr lang="en-US" sz="2000" b="1" dirty="0"/>
              <a:t>The Number Guessing Game. </a:t>
            </a:r>
            <a:r>
              <a:rPr lang="en-US" sz="2000" dirty="0"/>
              <a:t>To make the game work, we need to think about inverse operations. </a:t>
            </a:r>
          </a:p>
          <a:p>
            <a:pPr marL="15875" algn="r"/>
            <a:r>
              <a:rPr lang="en-US" sz="2000" i="1" dirty="0"/>
              <a:t>Why do you think we need inverse operations in the number guessing game?</a:t>
            </a:r>
          </a:p>
        </p:txBody>
      </p:sp>
      <p:sp>
        <p:nvSpPr>
          <p:cNvPr id="22" name="TextBox 21"/>
          <p:cNvSpPr txBox="1"/>
          <p:nvPr/>
        </p:nvSpPr>
        <p:spPr>
          <a:xfrm>
            <a:off x="6121082" y="3875502"/>
            <a:ext cx="6070917" cy="1631216"/>
          </a:xfrm>
          <a:prstGeom prst="rect">
            <a:avLst/>
          </a:prstGeom>
          <a:noFill/>
        </p:spPr>
        <p:txBody>
          <a:bodyPr wrap="square" rtlCol="0">
            <a:spAutoFit/>
          </a:bodyPr>
          <a:lstStyle/>
          <a:p>
            <a:r>
              <a:rPr lang="en-US" sz="2000" dirty="0"/>
              <a:t>4. </a:t>
            </a:r>
            <a:r>
              <a:rPr lang="en-US" sz="2000" b="1" dirty="0"/>
              <a:t>Design and program </a:t>
            </a:r>
            <a:r>
              <a:rPr lang="en-US" sz="2000" dirty="0"/>
              <a:t>in your team a number guessing game. Take turns typing in the codes. Save your work.  Use the code in cell 2.3. to start your game.  Then, try to see if someone not from your group can play your game.</a:t>
            </a:r>
          </a:p>
        </p:txBody>
      </p:sp>
      <p:sp>
        <p:nvSpPr>
          <p:cNvPr id="33" name="TextBox 32"/>
          <p:cNvSpPr txBox="1"/>
          <p:nvPr/>
        </p:nvSpPr>
        <p:spPr>
          <a:xfrm>
            <a:off x="685376" y="3877277"/>
            <a:ext cx="4686219" cy="1323439"/>
          </a:xfrm>
          <a:prstGeom prst="rect">
            <a:avLst/>
          </a:prstGeom>
          <a:noFill/>
        </p:spPr>
        <p:txBody>
          <a:bodyPr wrap="square" rtlCol="0">
            <a:spAutoFit/>
          </a:bodyPr>
          <a:lstStyle/>
          <a:p>
            <a:r>
              <a:rPr lang="en-US" sz="2000" dirty="0"/>
              <a:t>3. </a:t>
            </a:r>
            <a:r>
              <a:rPr lang="en-US" sz="2000" b="1" dirty="0"/>
              <a:t>Think:  </a:t>
            </a:r>
            <a:r>
              <a:rPr lang="en-US" sz="2000" dirty="0"/>
              <a:t>What would this game do?</a:t>
            </a:r>
          </a:p>
          <a:p>
            <a:pPr indent="1157288"/>
            <a:r>
              <a:rPr lang="en-US" sz="2000" dirty="0"/>
              <a:t>Give me a number.    x</a:t>
            </a:r>
          </a:p>
          <a:p>
            <a:pPr indent="1157288"/>
            <a:r>
              <a:rPr lang="en-US" sz="2000" dirty="0"/>
              <a:t>Add 3.                      x+3 </a:t>
            </a:r>
          </a:p>
          <a:p>
            <a:pPr indent="1157288"/>
            <a:r>
              <a:rPr lang="en-US" sz="2000" dirty="0"/>
              <a:t>Subtract 3.               (x+3)-3=x</a:t>
            </a:r>
          </a:p>
        </p:txBody>
      </p: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TextBox 23"/>
          <p:cNvSpPr txBox="1"/>
          <p:nvPr/>
        </p:nvSpPr>
        <p:spPr>
          <a:xfrm>
            <a:off x="2016559" y="5373300"/>
            <a:ext cx="2992485" cy="738664"/>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dirty="0"/>
              <a:t>What would be some values or numbers to combine in the guessing game?</a:t>
            </a:r>
          </a:p>
        </p:txBody>
      </p:sp>
      <p:sp>
        <p:nvSpPr>
          <p:cNvPr id="65" name="TextBox 64"/>
          <p:cNvSpPr txBox="1"/>
          <p:nvPr/>
        </p:nvSpPr>
        <p:spPr>
          <a:xfrm>
            <a:off x="5971767" y="1112843"/>
            <a:ext cx="6105756" cy="2646878"/>
          </a:xfrm>
          <a:prstGeom prst="rect">
            <a:avLst/>
          </a:prstGeom>
          <a:noFill/>
        </p:spPr>
        <p:txBody>
          <a:bodyPr wrap="square" rtlCol="0">
            <a:spAutoFit/>
          </a:bodyPr>
          <a:lstStyle/>
          <a:p>
            <a:r>
              <a:rPr lang="en-US" dirty="0"/>
              <a:t>2. </a:t>
            </a:r>
            <a:r>
              <a:rPr lang="en-US" b="1" dirty="0"/>
              <a:t>Inverse Operations: </a:t>
            </a:r>
            <a:r>
              <a:rPr lang="en-US" dirty="0"/>
              <a:t>Multiplication is the inverse of division</a:t>
            </a:r>
          </a:p>
          <a:p>
            <a:r>
              <a:rPr lang="en-US" dirty="0"/>
              <a:t>Consider the following for a game:</a:t>
            </a:r>
          </a:p>
          <a:p>
            <a:pPr indent="1381125"/>
            <a:r>
              <a:rPr lang="en-US" dirty="0"/>
              <a:t>Give me a number     	x</a:t>
            </a:r>
          </a:p>
          <a:p>
            <a:pPr indent="1381125"/>
            <a:r>
              <a:rPr lang="en-US" dirty="0"/>
              <a:t>Multiply by 2.    		2*x</a:t>
            </a:r>
          </a:p>
          <a:p>
            <a:pPr indent="1381125"/>
            <a:r>
              <a:rPr lang="en-US" dirty="0"/>
              <a:t>Divide by 2.			(2*x)/2=x</a:t>
            </a:r>
          </a:p>
          <a:p>
            <a:r>
              <a:rPr lang="en-US" dirty="0"/>
              <a:t>After these steps,  we are back to x.  We "divide by 2" because it is the inverse and it helps get rid of the result from "multiply by 2".  </a:t>
            </a:r>
            <a:r>
              <a:rPr lang="en-US" sz="2000" i="1" dirty="0"/>
              <a:t>Why do we want to get rid of the values we enter?</a:t>
            </a:r>
          </a:p>
          <a:p>
            <a:pPr algn="r"/>
            <a:r>
              <a:rPr lang="en-US" sz="2000" i="1" dirty="0"/>
              <a:t>What’s the inverse operation of addition? Why?</a:t>
            </a:r>
          </a:p>
        </p:txBody>
      </p: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3- 2018</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6" name="TextBox 5">
            <a:extLst>
              <a:ext uri="{FF2B5EF4-FFF2-40B4-BE49-F238E27FC236}">
                <a16:creationId xmlns:a16="http://schemas.microsoft.com/office/drawing/2014/main" id="{09FF0D20-168F-984A-A2EF-C50FA89EBA2C}"/>
              </a:ext>
            </a:extLst>
          </p:cNvPr>
          <p:cNvSpPr txBox="1"/>
          <p:nvPr/>
        </p:nvSpPr>
        <p:spPr>
          <a:xfrm>
            <a:off x="6236568" y="5498082"/>
            <a:ext cx="2936596" cy="584775"/>
          </a:xfrm>
          <a:prstGeom prst="rect">
            <a:avLst/>
          </a:prstGeom>
          <a:noFill/>
          <a:ln>
            <a:solidFill>
              <a:schemeClr val="accent1"/>
            </a:solidFill>
          </a:ln>
        </p:spPr>
        <p:txBody>
          <a:bodyPr wrap="square" rtlCol="0">
            <a:spAutoFit/>
          </a:bodyPr>
          <a:lstStyle/>
          <a:p>
            <a:r>
              <a:rPr lang="en-US" sz="1600" dirty="0"/>
              <a:t>Use paper to check and predict whether your game will work.</a:t>
            </a:r>
          </a:p>
        </p:txBody>
      </p:sp>
      <p:pic>
        <p:nvPicPr>
          <p:cNvPr id="9" name="Picture 8">
            <a:extLst>
              <a:ext uri="{FF2B5EF4-FFF2-40B4-BE49-F238E27FC236}">
                <a16:creationId xmlns:a16="http://schemas.microsoft.com/office/drawing/2014/main" id="{FFD3C5C2-DBC9-4A4A-935D-EEEB5AA8FE4B}"/>
              </a:ext>
            </a:extLst>
          </p:cNvPr>
          <p:cNvPicPr>
            <a:picLocks noChangeAspect="1"/>
          </p:cNvPicPr>
          <p:nvPr/>
        </p:nvPicPr>
        <p:blipFill>
          <a:blip r:embed="rId3">
            <a:duotone>
              <a:prstClr val="black"/>
              <a:schemeClr val="accent1">
                <a:tint val="45000"/>
                <a:satMod val="400000"/>
              </a:schemeClr>
            </a:duotone>
          </a:blip>
          <a:stretch>
            <a:fillRect/>
          </a:stretch>
        </p:blipFill>
        <p:spPr>
          <a:xfrm>
            <a:off x="5108795" y="4031106"/>
            <a:ext cx="694722" cy="900500"/>
          </a:xfrm>
          <a:prstGeom prst="rect">
            <a:avLst/>
          </a:prstGeom>
        </p:spPr>
      </p:pic>
      <p:pic>
        <p:nvPicPr>
          <p:cNvPr id="15" name="Picture 14">
            <a:extLst>
              <a:ext uri="{FF2B5EF4-FFF2-40B4-BE49-F238E27FC236}">
                <a16:creationId xmlns:a16="http://schemas.microsoft.com/office/drawing/2014/main" id="{3E795A6E-6FE5-424D-93A7-20E21A3E3954}"/>
              </a:ext>
            </a:extLst>
          </p:cNvPr>
          <p:cNvPicPr>
            <a:picLocks noChangeAspect="1"/>
          </p:cNvPicPr>
          <p:nvPr/>
        </p:nvPicPr>
        <p:blipFill>
          <a:blip r:embed="rId4"/>
          <a:stretch>
            <a:fillRect/>
          </a:stretch>
        </p:blipFill>
        <p:spPr>
          <a:xfrm>
            <a:off x="107530" y="4302663"/>
            <a:ext cx="1547733" cy="2080986"/>
          </a:xfrm>
          <a:prstGeom prst="rect">
            <a:avLst/>
          </a:prstGeom>
        </p:spPr>
      </p:pic>
      <p:pic>
        <p:nvPicPr>
          <p:cNvPr id="41" name="Picture 40">
            <a:extLst>
              <a:ext uri="{FF2B5EF4-FFF2-40B4-BE49-F238E27FC236}">
                <a16:creationId xmlns:a16="http://schemas.microsoft.com/office/drawing/2014/main" id="{E37597FC-C837-D143-A43D-5A037BA830D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024645" y="5295311"/>
            <a:ext cx="780129" cy="9468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4827844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44327</TotalTime>
  <Words>1744</Words>
  <Application>Microsoft Macintosh PowerPoint</Application>
  <PresentationFormat>Widescreen</PresentationFormat>
  <Paragraphs>139</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 Unicode MS</vt:lpstr>
      <vt:lpstr>Arial</vt:lpstr>
      <vt:lpstr>Calibri</vt:lpstr>
      <vt:lpstr>Courier New</vt:lpstr>
      <vt:lpstr>Gill Sans MT</vt:lpstr>
      <vt:lpstr>Times New Roman</vt:lpstr>
      <vt:lpstr>Parcel</vt:lpstr>
      <vt:lpstr>AOLME Curriculum SESSION 3</vt:lpstr>
      <vt:lpstr>Level 1</vt:lpstr>
      <vt:lpstr>Loops, Conditionals, &amp; Sequential Thinking</vt:lpstr>
      <vt:lpstr>Selected ACTIVITIES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AOLME Curriculum</dc:title>
  <dc:creator>Carlos Lopez Leiva</dc:creator>
  <cp:lastModifiedBy>Carlos Lopez Leiva</cp:lastModifiedBy>
  <cp:revision>177</cp:revision>
  <dcterms:created xsi:type="dcterms:W3CDTF">2017-05-22T00:10:34Z</dcterms:created>
  <dcterms:modified xsi:type="dcterms:W3CDTF">2018-02-09T20:41:17Z</dcterms:modified>
</cp:coreProperties>
</file>